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handoutMasterIdLst>
    <p:handoutMasterId r:id="rId26"/>
  </p:handoutMasterIdLst>
  <p:sldIdLst>
    <p:sldId id="256" r:id="rId2"/>
    <p:sldId id="349" r:id="rId3"/>
    <p:sldId id="408" r:id="rId4"/>
    <p:sldId id="355" r:id="rId5"/>
    <p:sldId id="378" r:id="rId6"/>
    <p:sldId id="357" r:id="rId7"/>
    <p:sldId id="358" r:id="rId8"/>
    <p:sldId id="360" r:id="rId9"/>
    <p:sldId id="380" r:id="rId10"/>
    <p:sldId id="361" r:id="rId11"/>
    <p:sldId id="381" r:id="rId12"/>
    <p:sldId id="362" r:id="rId13"/>
    <p:sldId id="382" r:id="rId14"/>
    <p:sldId id="363" r:id="rId15"/>
    <p:sldId id="383" r:id="rId16"/>
    <p:sldId id="365" r:id="rId17"/>
    <p:sldId id="372" r:id="rId18"/>
    <p:sldId id="373" r:id="rId19"/>
    <p:sldId id="369" r:id="rId20"/>
    <p:sldId id="374" r:id="rId21"/>
    <p:sldId id="375" r:id="rId22"/>
    <p:sldId id="377" r:id="rId23"/>
    <p:sldId id="388" r:id="rId24"/>
    <p:sldId id="283" r:id="rId25"/>
  </p:sldIdLst>
  <p:sldSz cx="9144000" cy="6858000" type="screen4x3"/>
  <p:notesSz cx="6858000" cy="9144000"/>
  <p:defaultTextStyle>
    <a:defPPr>
      <a:defRPr lang="hr-HR"/>
    </a:defPPr>
    <a:lvl1pPr algn="l" rtl="0" fontAlgn="base">
      <a:spcBef>
        <a:spcPct val="0"/>
      </a:spcBef>
      <a:spcAft>
        <a:spcPct val="0"/>
      </a:spcAft>
      <a:defRPr sz="2800" kern="1200">
        <a:solidFill>
          <a:srgbClr val="7C7F87"/>
        </a:solidFill>
        <a:latin typeface="Arial" charset="0"/>
        <a:ea typeface="+mn-ea"/>
        <a:cs typeface="Arial" charset="0"/>
      </a:defRPr>
    </a:lvl1pPr>
    <a:lvl2pPr marL="457200" algn="l" rtl="0" fontAlgn="base">
      <a:spcBef>
        <a:spcPct val="0"/>
      </a:spcBef>
      <a:spcAft>
        <a:spcPct val="0"/>
      </a:spcAft>
      <a:defRPr sz="2800" kern="1200">
        <a:solidFill>
          <a:srgbClr val="7C7F87"/>
        </a:solidFill>
        <a:latin typeface="Arial" charset="0"/>
        <a:ea typeface="+mn-ea"/>
        <a:cs typeface="Arial" charset="0"/>
      </a:defRPr>
    </a:lvl2pPr>
    <a:lvl3pPr marL="914400" algn="l" rtl="0" fontAlgn="base">
      <a:spcBef>
        <a:spcPct val="0"/>
      </a:spcBef>
      <a:spcAft>
        <a:spcPct val="0"/>
      </a:spcAft>
      <a:defRPr sz="2800" kern="1200">
        <a:solidFill>
          <a:srgbClr val="7C7F87"/>
        </a:solidFill>
        <a:latin typeface="Arial" charset="0"/>
        <a:ea typeface="+mn-ea"/>
        <a:cs typeface="Arial" charset="0"/>
      </a:defRPr>
    </a:lvl3pPr>
    <a:lvl4pPr marL="1371600" algn="l" rtl="0" fontAlgn="base">
      <a:spcBef>
        <a:spcPct val="0"/>
      </a:spcBef>
      <a:spcAft>
        <a:spcPct val="0"/>
      </a:spcAft>
      <a:defRPr sz="2800" kern="1200">
        <a:solidFill>
          <a:srgbClr val="7C7F87"/>
        </a:solidFill>
        <a:latin typeface="Arial" charset="0"/>
        <a:ea typeface="+mn-ea"/>
        <a:cs typeface="Arial" charset="0"/>
      </a:defRPr>
    </a:lvl4pPr>
    <a:lvl5pPr marL="1828800" algn="l" rtl="0" fontAlgn="base">
      <a:spcBef>
        <a:spcPct val="0"/>
      </a:spcBef>
      <a:spcAft>
        <a:spcPct val="0"/>
      </a:spcAft>
      <a:defRPr sz="2800" kern="1200">
        <a:solidFill>
          <a:srgbClr val="7C7F87"/>
        </a:solidFill>
        <a:latin typeface="Arial" charset="0"/>
        <a:ea typeface="+mn-ea"/>
        <a:cs typeface="Arial" charset="0"/>
      </a:defRPr>
    </a:lvl5pPr>
    <a:lvl6pPr marL="2286000" algn="l" defTabSz="914400" rtl="0" eaLnBrk="1" latinLnBrk="0" hangingPunct="1">
      <a:defRPr sz="2800" kern="1200">
        <a:solidFill>
          <a:srgbClr val="7C7F87"/>
        </a:solidFill>
        <a:latin typeface="Arial" charset="0"/>
        <a:ea typeface="+mn-ea"/>
        <a:cs typeface="Arial" charset="0"/>
      </a:defRPr>
    </a:lvl6pPr>
    <a:lvl7pPr marL="2743200" algn="l" defTabSz="914400" rtl="0" eaLnBrk="1" latinLnBrk="0" hangingPunct="1">
      <a:defRPr sz="2800" kern="1200">
        <a:solidFill>
          <a:srgbClr val="7C7F87"/>
        </a:solidFill>
        <a:latin typeface="Arial" charset="0"/>
        <a:ea typeface="+mn-ea"/>
        <a:cs typeface="Arial" charset="0"/>
      </a:defRPr>
    </a:lvl7pPr>
    <a:lvl8pPr marL="3200400" algn="l" defTabSz="914400" rtl="0" eaLnBrk="1" latinLnBrk="0" hangingPunct="1">
      <a:defRPr sz="2800" kern="1200">
        <a:solidFill>
          <a:srgbClr val="7C7F87"/>
        </a:solidFill>
        <a:latin typeface="Arial" charset="0"/>
        <a:ea typeface="+mn-ea"/>
        <a:cs typeface="Arial" charset="0"/>
      </a:defRPr>
    </a:lvl8pPr>
    <a:lvl9pPr marL="3657600" algn="l" defTabSz="914400" rtl="0" eaLnBrk="1" latinLnBrk="0" hangingPunct="1">
      <a:defRPr sz="2800" kern="1200">
        <a:solidFill>
          <a:srgbClr val="7C7F87"/>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000099"/>
    <a:srgbClr val="5F5F5F"/>
    <a:srgbClr val="4D4D4D"/>
    <a:srgbClr val="660066"/>
    <a:srgbClr val="663300"/>
    <a:srgbClr val="333333"/>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94660"/>
  </p:normalViewPr>
  <p:slideViewPr>
    <p:cSldViewPr>
      <p:cViewPr varScale="1">
        <p:scale>
          <a:sx n="53" d="100"/>
          <a:sy n="53" d="100"/>
        </p:scale>
        <p:origin x="-1086" y="-84"/>
      </p:cViewPr>
      <p:guideLst>
        <p:guide orient="horz" pos="2160"/>
        <p:guide pos="2880"/>
      </p:guideLst>
    </p:cSldViewPr>
  </p:slideViewPr>
  <p:notesTextViewPr>
    <p:cViewPr>
      <p:scale>
        <a:sx n="100" d="100"/>
        <a:sy n="100" d="100"/>
      </p:scale>
      <p:origin x="0" y="0"/>
    </p:cViewPr>
  </p:notesTextViewPr>
  <p:notesViewPr>
    <p:cSldViewPr>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spcBef>
                <a:spcPct val="20000"/>
              </a:spcBef>
              <a:buClr>
                <a:schemeClr val="bg2"/>
              </a:buClr>
              <a:buSzPct val="75000"/>
              <a:buFont typeface="Wingdings" pitchFamily="2" charset="2"/>
              <a:buChar char="n"/>
              <a:defRPr sz="1200">
                <a:cs typeface="+mn-cs"/>
              </a:defRPr>
            </a:lvl1pPr>
          </a:lstStyle>
          <a:p>
            <a:pPr>
              <a:defRPr/>
            </a:pPr>
            <a:endParaRPr lang="hr-H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spcBef>
                <a:spcPct val="20000"/>
              </a:spcBef>
              <a:buClr>
                <a:schemeClr val="bg2"/>
              </a:buClr>
              <a:buSzPct val="75000"/>
              <a:buFont typeface="Wingdings" pitchFamily="2" charset="2"/>
              <a:buChar char="n"/>
              <a:defRPr sz="1200">
                <a:cs typeface="+mn-cs"/>
              </a:defRPr>
            </a:lvl1pPr>
          </a:lstStyle>
          <a:p>
            <a:pPr>
              <a:defRPr/>
            </a:pPr>
            <a:fld id="{8B803308-FA03-4DA0-92B7-369E378C5AED}" type="datetimeFigureOut">
              <a:rPr lang="sr-Latn-CS"/>
              <a:pPr>
                <a:defRPr/>
              </a:pPr>
              <a:t>4.11.2013</a:t>
            </a:fld>
            <a:endParaRPr lang="hr-H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spcBef>
                <a:spcPct val="20000"/>
              </a:spcBef>
              <a:buClr>
                <a:schemeClr val="bg2"/>
              </a:buClr>
              <a:buSzPct val="75000"/>
              <a:buFont typeface="Wingdings" pitchFamily="2" charset="2"/>
              <a:buChar char="n"/>
              <a:defRPr sz="1200">
                <a:cs typeface="+mn-cs"/>
              </a:defRPr>
            </a:lvl1pPr>
          </a:lstStyle>
          <a:p>
            <a:pPr>
              <a:defRPr/>
            </a:pPr>
            <a:endParaRPr lang="hr-H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spcBef>
                <a:spcPct val="20000"/>
              </a:spcBef>
              <a:buClr>
                <a:schemeClr val="bg2"/>
              </a:buClr>
              <a:buSzPct val="75000"/>
              <a:buFont typeface="Wingdings" pitchFamily="2" charset="2"/>
              <a:buChar char="n"/>
              <a:defRPr sz="1200">
                <a:cs typeface="+mn-cs"/>
              </a:defRPr>
            </a:lvl1pPr>
          </a:lstStyle>
          <a:p>
            <a:pPr>
              <a:defRPr/>
            </a:pPr>
            <a:fld id="{E642F64C-5585-4E83-A115-76A514EB0D53}" type="slidenum">
              <a:rPr lang="hr-HR"/>
              <a:pPr>
                <a:defRPr/>
              </a:pPr>
              <a:t>‹#›</a:t>
            </a:fld>
            <a:endParaRPr lang="hr-HR"/>
          </a:p>
        </p:txBody>
      </p:sp>
    </p:spTree>
    <p:extLst>
      <p:ext uri="{BB962C8B-B14F-4D97-AF65-F5344CB8AC3E}">
        <p14:creationId xmlns:p14="http://schemas.microsoft.com/office/powerpoint/2010/main" val="134873930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44"/>
          <p:cNvGrpSpPr>
            <a:grpSpLocks/>
          </p:cNvGrpSpPr>
          <p:nvPr/>
        </p:nvGrpSpPr>
        <p:grpSpPr bwMode="auto">
          <a:xfrm>
            <a:off x="-26988" y="0"/>
            <a:ext cx="9170988" cy="647700"/>
            <a:chOff x="-16" y="-2"/>
            <a:chExt cx="5777" cy="408"/>
          </a:xfrm>
        </p:grpSpPr>
        <p:grpSp>
          <p:nvGrpSpPr>
            <p:cNvPr id="5" name="Group 45"/>
            <p:cNvGrpSpPr>
              <a:grpSpLocks/>
            </p:cNvGrpSpPr>
            <p:nvPr/>
          </p:nvGrpSpPr>
          <p:grpSpPr bwMode="auto">
            <a:xfrm>
              <a:off x="-16" y="0"/>
              <a:ext cx="5777" cy="406"/>
              <a:chOff x="1417" y="9585"/>
              <a:chExt cx="8769" cy="1055"/>
            </a:xfrm>
          </p:grpSpPr>
          <p:grpSp>
            <p:nvGrpSpPr>
              <p:cNvPr id="7" name="Group 47"/>
              <p:cNvGrpSpPr>
                <a:grpSpLocks/>
              </p:cNvGrpSpPr>
              <p:nvPr/>
            </p:nvGrpSpPr>
            <p:grpSpPr bwMode="auto">
              <a:xfrm>
                <a:off x="1447" y="9585"/>
                <a:ext cx="8739" cy="1055"/>
                <a:chOff x="1428" y="5045"/>
                <a:chExt cx="8739" cy="1055"/>
              </a:xfrm>
            </p:grpSpPr>
            <p:sp>
              <p:nvSpPr>
                <p:cNvPr id="10" name="Rectangle 7"/>
                <p:cNvSpPr>
                  <a:spLocks noChangeArrowheads="1"/>
                </p:cNvSpPr>
                <p:nvPr/>
              </p:nvSpPr>
              <p:spPr bwMode="auto">
                <a:xfrm>
                  <a:off x="1428" y="5045"/>
                  <a:ext cx="8734" cy="340"/>
                </a:xfrm>
                <a:prstGeom prst="rect">
                  <a:avLst/>
                </a:prstGeom>
                <a:solidFill>
                  <a:srgbClr val="7C7F87"/>
                </a:solidFill>
                <a:ln w="9525">
                  <a:solidFill>
                    <a:srgbClr val="7C7F87"/>
                  </a:solidFill>
                  <a:miter lim="800000"/>
                  <a:headEnd/>
                  <a:tailEnd/>
                </a:ln>
              </p:spPr>
              <p:txBody>
                <a:bodyPr/>
                <a:lstStyle/>
                <a:p>
                  <a:pPr>
                    <a:spcBef>
                      <a:spcPct val="20000"/>
                    </a:spcBef>
                    <a:buClr>
                      <a:schemeClr val="bg2"/>
                    </a:buClr>
                    <a:buSzPct val="75000"/>
                    <a:buFont typeface="Wingdings" pitchFamily="2" charset="2"/>
                    <a:buChar char="n"/>
                    <a:defRPr/>
                  </a:pPr>
                  <a:endParaRPr lang="sr-Latn-CS"/>
                </a:p>
              </p:txBody>
            </p:sp>
            <p:sp>
              <p:nvSpPr>
                <p:cNvPr id="11" name="Rectangle 8"/>
                <p:cNvSpPr>
                  <a:spLocks noChangeArrowheads="1"/>
                </p:cNvSpPr>
                <p:nvPr/>
              </p:nvSpPr>
              <p:spPr bwMode="auto">
                <a:xfrm>
                  <a:off x="1431" y="5406"/>
                  <a:ext cx="8736" cy="340"/>
                </a:xfrm>
                <a:prstGeom prst="rect">
                  <a:avLst/>
                </a:prstGeom>
                <a:solidFill>
                  <a:srgbClr val="D1000E"/>
                </a:solidFill>
                <a:ln w="9525">
                  <a:solidFill>
                    <a:srgbClr val="D1000E"/>
                  </a:solidFill>
                  <a:miter lim="800000"/>
                  <a:headEnd/>
                  <a:tailEnd/>
                </a:ln>
              </p:spPr>
              <p:txBody>
                <a:bodyPr/>
                <a:lstStyle/>
                <a:p>
                  <a:pPr>
                    <a:spcBef>
                      <a:spcPct val="20000"/>
                    </a:spcBef>
                    <a:buClr>
                      <a:schemeClr val="bg2"/>
                    </a:buClr>
                    <a:buSzPct val="75000"/>
                    <a:buFont typeface="Wingdings" pitchFamily="2" charset="2"/>
                    <a:buChar char="n"/>
                    <a:defRPr/>
                  </a:pPr>
                  <a:endParaRPr lang="sr-Latn-CS"/>
                </a:p>
              </p:txBody>
            </p:sp>
            <p:sp>
              <p:nvSpPr>
                <p:cNvPr id="12" name="Rectangle 9"/>
                <p:cNvSpPr>
                  <a:spLocks noChangeArrowheads="1"/>
                </p:cNvSpPr>
                <p:nvPr/>
              </p:nvSpPr>
              <p:spPr bwMode="auto">
                <a:xfrm>
                  <a:off x="1428" y="5760"/>
                  <a:ext cx="8734" cy="340"/>
                </a:xfrm>
                <a:prstGeom prst="rect">
                  <a:avLst/>
                </a:prstGeom>
                <a:solidFill>
                  <a:srgbClr val="BCBCBC"/>
                </a:solidFill>
                <a:ln w="9525">
                  <a:solidFill>
                    <a:srgbClr val="BCBCBC"/>
                  </a:solidFill>
                  <a:miter lim="800000"/>
                  <a:headEnd/>
                  <a:tailEnd/>
                </a:ln>
              </p:spPr>
              <p:txBody>
                <a:bodyPr/>
                <a:lstStyle/>
                <a:p>
                  <a:pPr>
                    <a:spcBef>
                      <a:spcPct val="20000"/>
                    </a:spcBef>
                    <a:buClr>
                      <a:schemeClr val="bg2"/>
                    </a:buClr>
                    <a:buSzPct val="75000"/>
                    <a:buFont typeface="Wingdings" pitchFamily="2" charset="2"/>
                    <a:buChar char="n"/>
                    <a:defRPr/>
                  </a:pPr>
                  <a:endParaRPr lang="sr-Latn-CS"/>
                </a:p>
              </p:txBody>
            </p:sp>
          </p:grpSp>
          <p:sp>
            <p:nvSpPr>
              <p:cNvPr id="8" name="Line 10"/>
              <p:cNvSpPr>
                <a:spLocks noChangeShapeType="1"/>
              </p:cNvSpPr>
              <p:nvPr/>
            </p:nvSpPr>
            <p:spPr bwMode="auto">
              <a:xfrm>
                <a:off x="1417" y="9941"/>
                <a:ext cx="8758" cy="0"/>
              </a:xfrm>
              <a:prstGeom prst="line">
                <a:avLst/>
              </a:prstGeom>
              <a:noFill/>
              <a:ln w="25400">
                <a:solidFill>
                  <a:srgbClr val="FFFFFF"/>
                </a:solidFill>
                <a:round/>
                <a:headEnd/>
                <a:tailEnd/>
              </a:ln>
            </p:spPr>
            <p:txBody>
              <a:bodyPr/>
              <a:lstStyle/>
              <a:p>
                <a:pPr>
                  <a:defRPr/>
                </a:pPr>
                <a:endParaRPr lang="hr-HR"/>
              </a:p>
            </p:txBody>
          </p:sp>
          <p:sp>
            <p:nvSpPr>
              <p:cNvPr id="9" name="Line 11"/>
              <p:cNvSpPr>
                <a:spLocks noChangeShapeType="1"/>
              </p:cNvSpPr>
              <p:nvPr/>
            </p:nvSpPr>
            <p:spPr bwMode="auto">
              <a:xfrm>
                <a:off x="1425" y="10284"/>
                <a:ext cx="8760" cy="0"/>
              </a:xfrm>
              <a:prstGeom prst="line">
                <a:avLst/>
              </a:prstGeom>
              <a:noFill/>
              <a:ln w="25400">
                <a:solidFill>
                  <a:srgbClr val="FFFFFF"/>
                </a:solidFill>
                <a:round/>
                <a:headEnd/>
                <a:tailEnd/>
              </a:ln>
            </p:spPr>
            <p:txBody>
              <a:bodyPr/>
              <a:lstStyle/>
              <a:p>
                <a:pPr>
                  <a:defRPr/>
                </a:pPr>
                <a:endParaRPr lang="hr-HR"/>
              </a:p>
            </p:txBody>
          </p:sp>
        </p:grpSp>
        <p:pic>
          <p:nvPicPr>
            <p:cNvPr id="6" name="Picture 12"/>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141" y="-2"/>
              <a:ext cx="539" cy="408"/>
            </a:xfrm>
            <a:prstGeom prst="rect">
              <a:avLst/>
            </a:prstGeom>
            <a:noFill/>
            <a:ln w="9525">
              <a:noFill/>
              <a:miter lim="800000"/>
              <a:headEnd/>
              <a:tailEnd/>
            </a:ln>
          </p:spPr>
        </p:pic>
      </p:grpSp>
      <p:sp>
        <p:nvSpPr>
          <p:cNvPr id="13" name="TextBox 12"/>
          <p:cNvSpPr txBox="1"/>
          <p:nvPr/>
        </p:nvSpPr>
        <p:spPr>
          <a:xfrm>
            <a:off x="1285875" y="142875"/>
            <a:ext cx="6572250" cy="338138"/>
          </a:xfrm>
          <a:prstGeom prst="rect">
            <a:avLst/>
          </a:prstGeom>
          <a:noFill/>
        </p:spPr>
        <p:txBody>
          <a:bodyPr>
            <a:spAutoFit/>
          </a:bodyPr>
          <a:lstStyle/>
          <a:p>
            <a:pPr>
              <a:spcBef>
                <a:spcPct val="20000"/>
              </a:spcBef>
              <a:buClr>
                <a:schemeClr val="bg2"/>
              </a:buClr>
              <a:buSzPct val="75000"/>
              <a:buFont typeface="Wingdings" pitchFamily="2" charset="2"/>
              <a:buNone/>
              <a:defRPr/>
            </a:pPr>
            <a:r>
              <a:rPr lang="hr-HR" sz="1600" b="1" dirty="0">
                <a:solidFill>
                  <a:schemeClr val="bg2"/>
                </a:solidFill>
                <a:effectLst>
                  <a:outerShdw blurRad="38100" dist="38100" dir="2700000" algn="tl">
                    <a:srgbClr val="000000">
                      <a:alpha val="43137"/>
                    </a:srgbClr>
                  </a:outerShdw>
                </a:effectLst>
                <a:latin typeface="Arial" pitchFamily="34" charset="0"/>
                <a:cs typeface="Arial" pitchFamily="34" charset="0"/>
              </a:rPr>
              <a:t>Hrvatski zavod za zapošljavanje</a:t>
            </a:r>
          </a:p>
        </p:txBody>
      </p:sp>
      <p:sp>
        <p:nvSpPr>
          <p:cNvPr id="5136" name="Rectangle 16"/>
          <p:cNvSpPr>
            <a:spLocks noGrp="1" noChangeArrowheads="1"/>
          </p:cNvSpPr>
          <p:nvPr>
            <p:ph type="ctrTitle" sz="quarter"/>
          </p:nvPr>
        </p:nvSpPr>
        <p:spPr>
          <a:xfrm>
            <a:off x="1066800" y="1997075"/>
            <a:ext cx="7086600" cy="1431925"/>
          </a:xfrm>
          <a:prstGeom prst="rect">
            <a:avLst/>
          </a:prstGeom>
        </p:spPr>
        <p:txBody>
          <a:bodyPr anchor="b"/>
          <a:lstStyle>
            <a:lvl1pPr>
              <a:defRPr lang="hr-HR" sz="6000" b="1" dirty="0" smtClean="0">
                <a:solidFill>
                  <a:srgbClr val="D1000E"/>
                </a:solidFill>
                <a:effectLst>
                  <a:outerShdw blurRad="38100" dist="38100" dir="2700000" algn="tl">
                    <a:srgbClr val="000000"/>
                  </a:outerShdw>
                </a:effectLst>
                <a:latin typeface="Arial" pitchFamily="34" charset="0"/>
                <a:ea typeface="+mj-ea"/>
                <a:cs typeface="Arial" pitchFamily="34" charset="0"/>
              </a:defRPr>
            </a:lvl1pPr>
          </a:lstStyle>
          <a:p>
            <a:r>
              <a:rPr lang="en-US" smtClean="0"/>
              <a:t>Click to edit Master title style</a:t>
            </a:r>
            <a:endParaRPr lang="hr-HR" dirty="0"/>
          </a:p>
        </p:txBody>
      </p:sp>
      <p:sp>
        <p:nvSpPr>
          <p:cNvPr id="5137" name="Rectangle 17"/>
          <p:cNvSpPr>
            <a:spLocks noGrp="1" noChangeArrowheads="1"/>
          </p:cNvSpPr>
          <p:nvPr>
            <p:ph type="subTitle" sz="quarter" idx="1"/>
          </p:nvPr>
        </p:nvSpPr>
        <p:spPr>
          <a:xfrm>
            <a:off x="1066800" y="3886200"/>
            <a:ext cx="6400800" cy="1752600"/>
          </a:xfrm>
        </p:spPr>
        <p:txBody>
          <a:bodyPr/>
          <a:lstStyle>
            <a:lvl1pPr marL="0" indent="0">
              <a:buFont typeface="Wingdings" pitchFamily="2" charset="2"/>
              <a:buNone/>
              <a:defRPr>
                <a:latin typeface="Arial" pitchFamily="34" charset="0"/>
                <a:cs typeface="Arial" pitchFamily="34" charset="0"/>
              </a:defRPr>
            </a:lvl1pPr>
          </a:lstStyle>
          <a:p>
            <a:r>
              <a:rPr lang="en-US" smtClean="0"/>
              <a:t>Click to edit Master subtitle style</a:t>
            </a:r>
            <a:endParaRPr lang="hr-HR"/>
          </a:p>
        </p:txBody>
      </p:sp>
      <p:sp>
        <p:nvSpPr>
          <p:cNvPr id="14" name="Rectangle 18"/>
          <p:cNvSpPr>
            <a:spLocks noGrp="1" noChangeArrowheads="1"/>
          </p:cNvSpPr>
          <p:nvPr>
            <p:ph type="dt" sz="quarter" idx="10"/>
          </p:nvPr>
        </p:nvSpPr>
        <p:spPr/>
        <p:txBody>
          <a:bodyPr/>
          <a:lstStyle>
            <a:lvl1pPr>
              <a:defRPr>
                <a:latin typeface="Arial" pitchFamily="34" charset="0"/>
                <a:cs typeface="Arial" pitchFamily="34" charset="0"/>
              </a:defRPr>
            </a:lvl1pPr>
          </a:lstStyle>
          <a:p>
            <a:pPr>
              <a:defRPr/>
            </a:pPr>
            <a:fld id="{565EB566-0690-4F0C-9266-65071A8EAF20}" type="datetime1">
              <a:rPr lang="hr-HR"/>
              <a:pPr>
                <a:defRPr/>
              </a:pPr>
              <a:t>4.11.2013.</a:t>
            </a:fld>
            <a:endParaRPr lang="hr-HR" dirty="0"/>
          </a:p>
        </p:txBody>
      </p:sp>
      <p:sp>
        <p:nvSpPr>
          <p:cNvPr id="15" name="Rectangle 19"/>
          <p:cNvSpPr>
            <a:spLocks noGrp="1" noChangeArrowheads="1"/>
          </p:cNvSpPr>
          <p:nvPr>
            <p:ph type="ftr" sz="quarter" idx="11"/>
          </p:nvPr>
        </p:nvSpPr>
        <p:spPr>
          <a:xfrm>
            <a:off x="3352800" y="6248400"/>
            <a:ext cx="2895600" cy="457200"/>
          </a:xfrm>
        </p:spPr>
        <p:txBody>
          <a:bodyPr/>
          <a:lstStyle>
            <a:lvl1pPr>
              <a:defRPr>
                <a:latin typeface="Arial" pitchFamily="34" charset="0"/>
                <a:cs typeface="Arial" pitchFamily="34" charset="0"/>
              </a:defRPr>
            </a:lvl1pPr>
          </a:lstStyle>
          <a:p>
            <a:pPr>
              <a:defRPr/>
            </a:pPr>
            <a:endParaRPr lang="hr-HR"/>
          </a:p>
        </p:txBody>
      </p:sp>
      <p:sp>
        <p:nvSpPr>
          <p:cNvPr id="16" name="Rectangle 20"/>
          <p:cNvSpPr>
            <a:spLocks noGrp="1" noChangeArrowheads="1"/>
          </p:cNvSpPr>
          <p:nvPr>
            <p:ph type="sldNum" sz="quarter" idx="12"/>
          </p:nvPr>
        </p:nvSpPr>
        <p:spPr/>
        <p:txBody>
          <a:bodyPr/>
          <a:lstStyle>
            <a:lvl1pPr>
              <a:defRPr>
                <a:latin typeface="Arial" pitchFamily="34" charset="0"/>
                <a:cs typeface="Arial" pitchFamily="34" charset="0"/>
              </a:defRPr>
            </a:lvl1pPr>
          </a:lstStyle>
          <a:p>
            <a:pPr>
              <a:defRPr/>
            </a:pPr>
            <a:fld id="{796CE018-34AC-40B5-81B0-862B1F5D2192}" type="slidenum">
              <a:rPr lang="hr-HR"/>
              <a:pPr>
                <a:defRPr/>
              </a:pPr>
              <a:t>‹#›</a:t>
            </a:fld>
            <a:endParaRPr lang="hr-H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2000240"/>
            <a:ext cx="7543800" cy="4095760"/>
          </a:xfrm>
        </p:spPr>
        <p:txBody>
          <a:bodyPr/>
          <a:lstStyle>
            <a:lvl1pPr marL="342900" indent="-342900">
              <a:buClr>
                <a:srgbClr val="A50021"/>
              </a:buClr>
              <a:buSzPct val="80000"/>
              <a:buFontTx/>
              <a:buBlip>
                <a:blip r:embed="rId2"/>
              </a:buBlip>
              <a:defRPr sz="2800" baseline="0">
                <a:latin typeface="Arial" pitchFamily="34" charset="0"/>
                <a:cs typeface="Arial" pitchFamily="34" charset="0"/>
              </a:defRPr>
            </a:lvl1pPr>
            <a:lvl2pPr>
              <a:buSzPct val="60000"/>
              <a:buFontTx/>
              <a:buBlip>
                <a:blip r:embed="rId2"/>
              </a:buBlip>
              <a:defRPr sz="2400">
                <a:latin typeface="Arial" pitchFamily="34" charset="0"/>
                <a:cs typeface="Arial" pitchFamily="34" charset="0"/>
              </a:defRPr>
            </a:lvl2pPr>
            <a:lvl3pPr>
              <a:buFontTx/>
              <a:buBlip>
                <a:blip r:embed="rId2"/>
              </a:buBlip>
              <a:defRPr sz="2000" baseline="0">
                <a:latin typeface="Arial" pitchFamily="34" charset="0"/>
                <a:cs typeface="Arial" pitchFamily="34" charset="0"/>
              </a:defRPr>
            </a:lvl3pPr>
            <a:lvl4pPr>
              <a:buFontTx/>
              <a:buBlip>
                <a:blip r:embed="rId2"/>
              </a:buBlip>
              <a:defRPr sz="1800" baseline="0">
                <a:latin typeface="Arial" pitchFamily="34" charset="0"/>
                <a:cs typeface="Arial" pitchFamily="34" charset="0"/>
              </a:defRPr>
            </a:lvl4pPr>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11" name="Content Placeholder 2"/>
          <p:cNvSpPr>
            <a:spLocks noGrp="1"/>
          </p:cNvSpPr>
          <p:nvPr>
            <p:ph idx="13"/>
          </p:nvPr>
        </p:nvSpPr>
        <p:spPr>
          <a:xfrm>
            <a:off x="1071538" y="785794"/>
            <a:ext cx="7543800" cy="857256"/>
          </a:xfrm>
        </p:spPr>
        <p:txBody>
          <a:bodyPr anchor="ctr"/>
          <a:lstStyle>
            <a:lvl1pPr marL="342900" indent="-342900" algn="l" rtl="0" eaLnBrk="1" fontAlgn="base" hangingPunct="1">
              <a:spcBef>
                <a:spcPct val="0"/>
              </a:spcBef>
              <a:spcAft>
                <a:spcPct val="0"/>
              </a:spcAft>
              <a:buClr>
                <a:srgbClr val="A50021"/>
              </a:buClr>
              <a:buSzPct val="80000"/>
              <a:buFont typeface="Arial" pitchFamily="34" charset="0"/>
              <a:buNone/>
              <a:defRPr lang="hr-HR" sz="2800" b="0" dirty="0" smtClean="0">
                <a:solidFill>
                  <a:srgbClr val="D1000E"/>
                </a:solidFill>
                <a:effectLst>
                  <a:outerShdw blurRad="38100" dist="38100" dir="2700000" algn="tl">
                    <a:srgbClr val="000000"/>
                  </a:outerShdw>
                </a:effectLst>
                <a:latin typeface="Arial" pitchFamily="34" charset="0"/>
                <a:ea typeface="+mj-ea"/>
                <a:cs typeface="Arial" pitchFamily="34" charset="0"/>
              </a:defRPr>
            </a:lvl1pPr>
            <a:lvl2pPr>
              <a:buSzPct val="60000"/>
              <a:buFontTx/>
              <a:buBlip>
                <a:blip r:embed="rId2"/>
              </a:buBlip>
              <a:defRPr sz="2400"/>
            </a:lvl2pPr>
            <a:lvl3pPr>
              <a:buFontTx/>
              <a:buBlip>
                <a:blip r:embed="rId2"/>
              </a:buBlip>
              <a:defRPr sz="2000" baseline="0"/>
            </a:lvl3pPr>
            <a:lvl4pPr>
              <a:buFontTx/>
              <a:buBlip>
                <a:blip r:embed="rId2"/>
              </a:buBlip>
              <a:defRPr sz="1800" baseline="0"/>
            </a:lvl4pPr>
            <a:lvl5pPr>
              <a:defRPr/>
            </a:lvl5pPr>
          </a:lstStyle>
          <a:p>
            <a:pPr lvl="0"/>
            <a:r>
              <a:rPr lang="en-US" smtClean="0"/>
              <a:t>Click to edit Master text styles</a:t>
            </a:r>
          </a:p>
        </p:txBody>
      </p:sp>
      <p:sp>
        <p:nvSpPr>
          <p:cNvPr id="4" name="Rectangle 17"/>
          <p:cNvSpPr>
            <a:spLocks noGrp="1" noChangeArrowheads="1"/>
          </p:cNvSpPr>
          <p:nvPr>
            <p:ph type="dt" sz="half" idx="14"/>
          </p:nvPr>
        </p:nvSpPr>
        <p:spPr>
          <a:ln/>
        </p:spPr>
        <p:txBody>
          <a:bodyPr/>
          <a:lstStyle>
            <a:lvl1pPr>
              <a:defRPr/>
            </a:lvl1pPr>
          </a:lstStyle>
          <a:p>
            <a:pPr>
              <a:defRPr/>
            </a:pPr>
            <a:fld id="{DBAC876D-02DF-45BA-9922-9A56B5293DFD}" type="datetime1">
              <a:rPr lang="hr-HR"/>
              <a:pPr>
                <a:defRPr/>
              </a:pPr>
              <a:t>4.11.2013.</a:t>
            </a:fld>
            <a:endParaRPr lang="hr-HR" dirty="0"/>
          </a:p>
        </p:txBody>
      </p:sp>
      <p:sp>
        <p:nvSpPr>
          <p:cNvPr id="5" name="Rectangle 18"/>
          <p:cNvSpPr>
            <a:spLocks noGrp="1" noChangeArrowheads="1"/>
          </p:cNvSpPr>
          <p:nvPr>
            <p:ph type="ftr" sz="quarter" idx="15"/>
          </p:nvPr>
        </p:nvSpPr>
        <p:spPr>
          <a:ln/>
        </p:spPr>
        <p:txBody>
          <a:bodyPr/>
          <a:lstStyle>
            <a:lvl1pPr>
              <a:defRPr/>
            </a:lvl1pPr>
          </a:lstStyle>
          <a:p>
            <a:pPr>
              <a:defRPr/>
            </a:pPr>
            <a:endParaRPr lang="hr-HR"/>
          </a:p>
        </p:txBody>
      </p:sp>
      <p:sp>
        <p:nvSpPr>
          <p:cNvPr id="6" name="Rectangle 19"/>
          <p:cNvSpPr>
            <a:spLocks noGrp="1" noChangeArrowheads="1"/>
          </p:cNvSpPr>
          <p:nvPr>
            <p:ph type="sldNum" sz="quarter" idx="16"/>
          </p:nvPr>
        </p:nvSpPr>
        <p:spPr>
          <a:ln/>
        </p:spPr>
        <p:txBody>
          <a:bodyPr/>
          <a:lstStyle>
            <a:lvl1pPr>
              <a:defRPr/>
            </a:lvl1pPr>
          </a:lstStyle>
          <a:p>
            <a:pPr>
              <a:defRPr/>
            </a:pPr>
            <a:fld id="{5CC9F37C-F8BE-4CBB-B92F-F46BEAD4DED8}" type="slidenum">
              <a:rPr lang="hr-HR"/>
              <a:pPr>
                <a:defRPr/>
              </a:pPr>
              <a:t>‹#›</a:t>
            </a:fld>
            <a:endParaRPr lang="hr-H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Content Placeholder 2"/>
          <p:cNvSpPr>
            <a:spLocks noGrp="1"/>
          </p:cNvSpPr>
          <p:nvPr>
            <p:ph idx="1"/>
          </p:nvPr>
        </p:nvSpPr>
        <p:spPr>
          <a:xfrm>
            <a:off x="1066800" y="2000240"/>
            <a:ext cx="7543800" cy="4095760"/>
          </a:xfrm>
        </p:spPr>
        <p:txBody>
          <a:bodyPr/>
          <a:lstStyle>
            <a:lvl1pPr marL="342900" indent="-342900">
              <a:buClr>
                <a:srgbClr val="A50021"/>
              </a:buClr>
              <a:buSzPct val="80000"/>
              <a:buFontTx/>
              <a:buBlip>
                <a:blip r:embed="rId2"/>
              </a:buBlip>
              <a:defRPr sz="2800" baseline="0">
                <a:latin typeface="Arial" pitchFamily="34" charset="0"/>
                <a:cs typeface="Arial" pitchFamily="34" charset="0"/>
              </a:defRPr>
            </a:lvl1pPr>
            <a:lvl2pPr>
              <a:buClr>
                <a:srgbClr val="FF0000"/>
              </a:buClr>
              <a:buFontTx/>
              <a:buBlip>
                <a:blip r:embed="rId2"/>
              </a:buBlip>
              <a:defRPr sz="2400">
                <a:latin typeface="Arial" pitchFamily="34" charset="0"/>
                <a:cs typeface="Arial" pitchFamily="34" charset="0"/>
              </a:defRPr>
            </a:lvl2pPr>
            <a:lvl3pPr>
              <a:buClr>
                <a:srgbClr val="FF0000"/>
              </a:buClr>
              <a:buFontTx/>
              <a:buBlip>
                <a:blip r:embed="rId2"/>
              </a:buBlip>
              <a:defRPr lang="en-US" sz="2000" baseline="0" dirty="0" smtClean="0">
                <a:solidFill>
                  <a:schemeClr val="tx1"/>
                </a:solidFill>
                <a:effectLst>
                  <a:outerShdw blurRad="38100" dist="38100" dir="2700000" algn="tl">
                    <a:srgbClr val="FFFFFF"/>
                  </a:outerShdw>
                </a:effectLst>
                <a:latin typeface="Arial" pitchFamily="34" charset="0"/>
                <a:cs typeface="Arial" pitchFamily="34" charset="0"/>
              </a:defRPr>
            </a:lvl3pPr>
            <a:lvl4pPr>
              <a:buClr>
                <a:srgbClr val="FF0000"/>
              </a:buClr>
              <a:buFontTx/>
              <a:buBlip>
                <a:blip r:embed="rId2"/>
              </a:buBlip>
              <a:defRPr sz="1800" baseline="0">
                <a:latin typeface="Arial" pitchFamily="34" charset="0"/>
                <a:cs typeface="Arial" pitchFamily="34" charset="0"/>
              </a:defRPr>
            </a:lvl4pPr>
            <a:lvl5pPr>
              <a:buClr>
                <a:srgbClr val="FF0000"/>
              </a:buClr>
              <a:buFont typeface="Wingdings" pitchFamily="2" charset="2"/>
              <a:buChar char="§"/>
              <a:defRPr>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11" name="Content Placeholder 2"/>
          <p:cNvSpPr>
            <a:spLocks noGrp="1"/>
          </p:cNvSpPr>
          <p:nvPr>
            <p:ph idx="13"/>
          </p:nvPr>
        </p:nvSpPr>
        <p:spPr>
          <a:xfrm>
            <a:off x="1071538" y="785794"/>
            <a:ext cx="7543800" cy="857256"/>
          </a:xfrm>
        </p:spPr>
        <p:txBody>
          <a:bodyPr anchor="ctr"/>
          <a:lstStyle>
            <a:lvl1pPr marL="342900" indent="-342900" algn="l" rtl="0" eaLnBrk="1" fontAlgn="base" hangingPunct="1">
              <a:spcBef>
                <a:spcPct val="0"/>
              </a:spcBef>
              <a:spcAft>
                <a:spcPct val="0"/>
              </a:spcAft>
              <a:buClr>
                <a:srgbClr val="A50021"/>
              </a:buClr>
              <a:buSzPct val="80000"/>
              <a:buFont typeface="Arial" pitchFamily="34" charset="0"/>
              <a:buNone/>
              <a:defRPr lang="hr-HR" sz="2800" b="0" dirty="0" smtClean="0">
                <a:solidFill>
                  <a:srgbClr val="D1000E"/>
                </a:solidFill>
                <a:effectLst>
                  <a:outerShdw blurRad="38100" dist="38100" dir="2700000" algn="tl">
                    <a:srgbClr val="000000"/>
                  </a:outerShdw>
                </a:effectLst>
                <a:latin typeface="Arial" pitchFamily="34" charset="0"/>
                <a:ea typeface="+mj-ea"/>
                <a:cs typeface="Arial" pitchFamily="34" charset="0"/>
              </a:defRPr>
            </a:lvl1pPr>
            <a:lvl2pPr>
              <a:buSzPct val="60000"/>
              <a:buFontTx/>
              <a:buBlip>
                <a:blip r:embed="rId2"/>
              </a:buBlip>
              <a:defRPr sz="2400"/>
            </a:lvl2pPr>
            <a:lvl3pPr>
              <a:buFontTx/>
              <a:buBlip>
                <a:blip r:embed="rId2"/>
              </a:buBlip>
              <a:defRPr sz="2000" baseline="0"/>
            </a:lvl3pPr>
            <a:lvl4pPr>
              <a:buFontTx/>
              <a:buBlip>
                <a:blip r:embed="rId2"/>
              </a:buBlip>
              <a:defRPr sz="1800" baseline="0"/>
            </a:lvl4pPr>
            <a:lvl5pPr>
              <a:defRPr/>
            </a:lvl5pPr>
          </a:lstStyle>
          <a:p>
            <a:pPr lvl="0"/>
            <a:r>
              <a:rPr lang="en-US" smtClean="0"/>
              <a:t>Click to edit Master text styles</a:t>
            </a:r>
          </a:p>
        </p:txBody>
      </p:sp>
      <p:sp>
        <p:nvSpPr>
          <p:cNvPr id="4" name="Rectangle 17"/>
          <p:cNvSpPr>
            <a:spLocks noGrp="1" noChangeArrowheads="1"/>
          </p:cNvSpPr>
          <p:nvPr>
            <p:ph type="dt" sz="half" idx="14"/>
          </p:nvPr>
        </p:nvSpPr>
        <p:spPr>
          <a:ln/>
        </p:spPr>
        <p:txBody>
          <a:bodyPr/>
          <a:lstStyle>
            <a:lvl1pPr>
              <a:defRPr/>
            </a:lvl1pPr>
          </a:lstStyle>
          <a:p>
            <a:pPr>
              <a:defRPr/>
            </a:pPr>
            <a:fld id="{1E2BBE78-36CC-4526-9525-AFB831402737}" type="datetime1">
              <a:rPr lang="hr-HR"/>
              <a:pPr>
                <a:defRPr/>
              </a:pPr>
              <a:t>4.11.2013.</a:t>
            </a:fld>
            <a:endParaRPr lang="hr-HR" dirty="0"/>
          </a:p>
        </p:txBody>
      </p:sp>
      <p:sp>
        <p:nvSpPr>
          <p:cNvPr id="5" name="Rectangle 18"/>
          <p:cNvSpPr>
            <a:spLocks noGrp="1" noChangeArrowheads="1"/>
          </p:cNvSpPr>
          <p:nvPr>
            <p:ph type="ftr" sz="quarter" idx="15"/>
          </p:nvPr>
        </p:nvSpPr>
        <p:spPr>
          <a:ln/>
        </p:spPr>
        <p:txBody>
          <a:bodyPr/>
          <a:lstStyle>
            <a:lvl1pPr>
              <a:defRPr/>
            </a:lvl1pPr>
          </a:lstStyle>
          <a:p>
            <a:pPr>
              <a:defRPr/>
            </a:pPr>
            <a:endParaRPr lang="hr-HR"/>
          </a:p>
        </p:txBody>
      </p:sp>
      <p:sp>
        <p:nvSpPr>
          <p:cNvPr id="7" name="Rectangle 19"/>
          <p:cNvSpPr>
            <a:spLocks noGrp="1" noChangeArrowheads="1"/>
          </p:cNvSpPr>
          <p:nvPr>
            <p:ph type="sldNum" sz="quarter" idx="16"/>
          </p:nvPr>
        </p:nvSpPr>
        <p:spPr>
          <a:ln/>
        </p:spPr>
        <p:txBody>
          <a:bodyPr/>
          <a:lstStyle>
            <a:lvl1pPr>
              <a:defRPr/>
            </a:lvl1pPr>
          </a:lstStyle>
          <a:p>
            <a:pPr>
              <a:defRPr/>
            </a:pPr>
            <a:fld id="{F18B5874-FAEE-4C8E-AA7F-CA9EF0BE5C60}" type="slidenum">
              <a:rPr lang="hr-HR"/>
              <a:pPr>
                <a:defRPr/>
              </a:pPr>
              <a:t>‹#›</a:t>
            </a:fld>
            <a:endParaRPr lang="hr-H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hart">
    <p:spTree>
      <p:nvGrpSpPr>
        <p:cNvPr id="1" name=""/>
        <p:cNvGrpSpPr/>
        <p:nvPr/>
      </p:nvGrpSpPr>
      <p:grpSpPr>
        <a:xfrm>
          <a:off x="0" y="0"/>
          <a:ext cx="0" cy="0"/>
          <a:chOff x="0" y="0"/>
          <a:chExt cx="0" cy="0"/>
        </a:xfrm>
      </p:grpSpPr>
      <p:sp>
        <p:nvSpPr>
          <p:cNvPr id="3" name="Chart Placeholder 2"/>
          <p:cNvSpPr>
            <a:spLocks noGrp="1"/>
          </p:cNvSpPr>
          <p:nvPr>
            <p:ph type="chart" idx="1"/>
          </p:nvPr>
        </p:nvSpPr>
        <p:spPr>
          <a:xfrm>
            <a:off x="1066800" y="2000240"/>
            <a:ext cx="7543800" cy="4095760"/>
          </a:xfrm>
        </p:spPr>
        <p:txBody>
          <a:bodyPr/>
          <a:lstStyle>
            <a:lvl1pPr marL="342900" indent="-342900">
              <a:buClr>
                <a:srgbClr val="A50021"/>
              </a:buClr>
              <a:buSzPct val="80000"/>
              <a:buFontTx/>
              <a:buBlip>
                <a:blip r:embed="rId2"/>
              </a:buBlip>
              <a:defRPr>
                <a:latin typeface="Arial" pitchFamily="34" charset="0"/>
                <a:cs typeface="Arial" pitchFamily="34" charset="0"/>
              </a:defRPr>
            </a:lvl1pPr>
          </a:lstStyle>
          <a:p>
            <a:pPr lvl="0"/>
            <a:r>
              <a:rPr lang="en-US" noProof="0" smtClean="0"/>
              <a:t>Click icon to add chart</a:t>
            </a:r>
            <a:endParaRPr lang="hr-HR" noProof="0" dirty="0"/>
          </a:p>
        </p:txBody>
      </p:sp>
      <p:sp>
        <p:nvSpPr>
          <p:cNvPr id="12" name="Content Placeholder 2"/>
          <p:cNvSpPr>
            <a:spLocks noGrp="1"/>
          </p:cNvSpPr>
          <p:nvPr>
            <p:ph idx="13"/>
          </p:nvPr>
        </p:nvSpPr>
        <p:spPr>
          <a:xfrm>
            <a:off x="1071538" y="785794"/>
            <a:ext cx="7543800" cy="857256"/>
          </a:xfrm>
        </p:spPr>
        <p:txBody>
          <a:bodyPr anchor="ctr"/>
          <a:lstStyle>
            <a:lvl1pPr marL="342900" indent="-342900" algn="l" rtl="0" eaLnBrk="1" fontAlgn="base" hangingPunct="1">
              <a:spcBef>
                <a:spcPct val="0"/>
              </a:spcBef>
              <a:spcAft>
                <a:spcPct val="0"/>
              </a:spcAft>
              <a:buClr>
                <a:srgbClr val="A50021"/>
              </a:buClr>
              <a:buSzPct val="80000"/>
              <a:buFont typeface="Arial" pitchFamily="34" charset="0"/>
              <a:buNone/>
              <a:defRPr lang="hr-HR" sz="2800" b="0" dirty="0" smtClean="0">
                <a:solidFill>
                  <a:srgbClr val="D1000E"/>
                </a:solidFill>
                <a:effectLst>
                  <a:outerShdw blurRad="38100" dist="38100" dir="2700000" algn="tl">
                    <a:srgbClr val="000000"/>
                  </a:outerShdw>
                </a:effectLst>
                <a:latin typeface="Arial" pitchFamily="34" charset="0"/>
                <a:ea typeface="+mj-ea"/>
                <a:cs typeface="Arial" pitchFamily="34" charset="0"/>
              </a:defRPr>
            </a:lvl1pPr>
            <a:lvl2pPr>
              <a:buSzPct val="60000"/>
              <a:buFontTx/>
              <a:buBlip>
                <a:blip r:embed="rId2"/>
              </a:buBlip>
              <a:defRPr sz="2400"/>
            </a:lvl2pPr>
            <a:lvl3pPr>
              <a:buFontTx/>
              <a:buBlip>
                <a:blip r:embed="rId2"/>
              </a:buBlip>
              <a:defRPr sz="2000" baseline="0"/>
            </a:lvl3pPr>
            <a:lvl4pPr>
              <a:buFontTx/>
              <a:buBlip>
                <a:blip r:embed="rId2"/>
              </a:buBlip>
              <a:defRPr sz="1800" baseline="0"/>
            </a:lvl4pPr>
            <a:lvl5pPr>
              <a:defRPr/>
            </a:lvl5pPr>
          </a:lstStyle>
          <a:p>
            <a:pPr lvl="0"/>
            <a:r>
              <a:rPr lang="en-US" smtClean="0"/>
              <a:t>Click to edit Master text styles</a:t>
            </a:r>
          </a:p>
        </p:txBody>
      </p:sp>
      <p:sp>
        <p:nvSpPr>
          <p:cNvPr id="4" name="Rectangle 17"/>
          <p:cNvSpPr>
            <a:spLocks noGrp="1" noChangeArrowheads="1"/>
          </p:cNvSpPr>
          <p:nvPr>
            <p:ph type="dt" sz="half" idx="14"/>
          </p:nvPr>
        </p:nvSpPr>
        <p:spPr>
          <a:ln/>
        </p:spPr>
        <p:txBody>
          <a:bodyPr/>
          <a:lstStyle>
            <a:lvl1pPr>
              <a:defRPr/>
            </a:lvl1pPr>
          </a:lstStyle>
          <a:p>
            <a:pPr>
              <a:defRPr/>
            </a:pPr>
            <a:fld id="{CF95390B-FBE6-4B3D-BF34-679FD8781714}" type="datetime1">
              <a:rPr lang="hr-HR"/>
              <a:pPr>
                <a:defRPr/>
              </a:pPr>
              <a:t>4.11.2013.</a:t>
            </a:fld>
            <a:endParaRPr lang="hr-HR" dirty="0"/>
          </a:p>
        </p:txBody>
      </p:sp>
      <p:sp>
        <p:nvSpPr>
          <p:cNvPr id="5" name="Rectangle 18"/>
          <p:cNvSpPr>
            <a:spLocks noGrp="1" noChangeArrowheads="1"/>
          </p:cNvSpPr>
          <p:nvPr>
            <p:ph type="ftr" sz="quarter" idx="15"/>
          </p:nvPr>
        </p:nvSpPr>
        <p:spPr>
          <a:ln/>
        </p:spPr>
        <p:txBody>
          <a:bodyPr/>
          <a:lstStyle>
            <a:lvl1pPr>
              <a:defRPr/>
            </a:lvl1pPr>
          </a:lstStyle>
          <a:p>
            <a:pPr>
              <a:defRPr/>
            </a:pPr>
            <a:endParaRPr lang="hr-HR"/>
          </a:p>
        </p:txBody>
      </p:sp>
      <p:sp>
        <p:nvSpPr>
          <p:cNvPr id="6" name="Rectangle 19"/>
          <p:cNvSpPr>
            <a:spLocks noGrp="1" noChangeArrowheads="1"/>
          </p:cNvSpPr>
          <p:nvPr>
            <p:ph type="sldNum" sz="quarter" idx="16"/>
          </p:nvPr>
        </p:nvSpPr>
        <p:spPr>
          <a:ln/>
        </p:spPr>
        <p:txBody>
          <a:bodyPr/>
          <a:lstStyle>
            <a:lvl1pPr>
              <a:defRPr/>
            </a:lvl1pPr>
          </a:lstStyle>
          <a:p>
            <a:pPr>
              <a:defRPr/>
            </a:pPr>
            <a:fld id="{29C4E417-444B-48CC-9274-4A3DFBFF0EDE}" type="slidenum">
              <a:rPr lang="hr-HR"/>
              <a:pPr>
                <a:defRPr/>
              </a:pPr>
              <a:t>‹#›</a:t>
            </a:fld>
            <a:endParaRPr lang="hr-H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sr-Latn-CS"/>
          </a:p>
        </p:txBody>
      </p:sp>
      <p:sp>
        <p:nvSpPr>
          <p:cNvPr id="3" name="Content Placeholder 2"/>
          <p:cNvSpPr>
            <a:spLocks noGrp="1"/>
          </p:cNvSpPr>
          <p:nvPr>
            <p:ph idx="1"/>
          </p:nvPr>
        </p:nvSpPr>
        <p:spPr>
          <a:xfrm>
            <a:off x="1066800" y="1981200"/>
            <a:ext cx="75438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CS"/>
          </a:p>
        </p:txBody>
      </p:sp>
      <p:sp>
        <p:nvSpPr>
          <p:cNvPr id="4" name="Rectangle 17"/>
          <p:cNvSpPr>
            <a:spLocks noGrp="1" noChangeArrowheads="1"/>
          </p:cNvSpPr>
          <p:nvPr>
            <p:ph type="dt" sz="half" idx="10"/>
          </p:nvPr>
        </p:nvSpPr>
        <p:spPr>
          <a:ln/>
        </p:spPr>
        <p:txBody>
          <a:bodyPr/>
          <a:lstStyle>
            <a:lvl1pPr>
              <a:defRPr/>
            </a:lvl1pPr>
          </a:lstStyle>
          <a:p>
            <a:pPr>
              <a:defRPr/>
            </a:pPr>
            <a:fld id="{CE8614C0-1B59-4F9D-AD84-E9C17F0FFB7E}" type="datetime1">
              <a:rPr lang="hr-HR"/>
              <a:pPr>
                <a:defRPr/>
              </a:pPr>
              <a:t>4.11.2013.</a:t>
            </a:fld>
            <a:endParaRPr lang="hr-HR" dirty="0"/>
          </a:p>
        </p:txBody>
      </p:sp>
      <p:sp>
        <p:nvSpPr>
          <p:cNvPr id="5" name="Rectangle 18"/>
          <p:cNvSpPr>
            <a:spLocks noGrp="1" noChangeArrowheads="1"/>
          </p:cNvSpPr>
          <p:nvPr>
            <p:ph type="ftr" sz="quarter" idx="11"/>
          </p:nvPr>
        </p:nvSpPr>
        <p:spPr>
          <a:ln/>
        </p:spPr>
        <p:txBody>
          <a:bodyPr/>
          <a:lstStyle>
            <a:lvl1pPr>
              <a:defRPr/>
            </a:lvl1pPr>
          </a:lstStyle>
          <a:p>
            <a:pPr>
              <a:defRPr/>
            </a:pPr>
            <a:endParaRPr lang="hr-HR"/>
          </a:p>
        </p:txBody>
      </p:sp>
      <p:sp>
        <p:nvSpPr>
          <p:cNvPr id="6" name="Rectangle 19"/>
          <p:cNvSpPr>
            <a:spLocks noGrp="1" noChangeArrowheads="1"/>
          </p:cNvSpPr>
          <p:nvPr>
            <p:ph type="sldNum" sz="quarter" idx="12"/>
          </p:nvPr>
        </p:nvSpPr>
        <p:spPr>
          <a:ln/>
        </p:spPr>
        <p:txBody>
          <a:bodyPr/>
          <a:lstStyle>
            <a:lvl1pPr>
              <a:defRPr/>
            </a:lvl1pPr>
          </a:lstStyle>
          <a:p>
            <a:pPr>
              <a:defRPr/>
            </a:pPr>
            <a:fld id="{A45BE131-B1EB-4C84-B2CE-F6C3F45B049C}" type="slidenum">
              <a:rPr lang="hr-HR"/>
              <a:pPr>
                <a:defRPr/>
              </a:pPr>
              <a:t>‹#›</a:t>
            </a:fld>
            <a:endParaRPr lang="hr-H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Rectangle 17"/>
          <p:cNvSpPr>
            <a:spLocks noGrp="1" noChangeArrowheads="1"/>
          </p:cNvSpPr>
          <p:nvPr>
            <p:ph type="dt" sz="half" idx="10"/>
          </p:nvPr>
        </p:nvSpPr>
        <p:spPr>
          <a:ln/>
        </p:spPr>
        <p:txBody>
          <a:bodyPr/>
          <a:lstStyle>
            <a:lvl1pPr>
              <a:defRPr/>
            </a:lvl1pPr>
          </a:lstStyle>
          <a:p>
            <a:pPr>
              <a:defRPr/>
            </a:pPr>
            <a:fld id="{7BD05B9D-8E5B-4E81-9AFC-F4EFCC6D964F}" type="datetime1">
              <a:rPr lang="hr-HR"/>
              <a:pPr>
                <a:defRPr/>
              </a:pPr>
              <a:t>4.11.2013.</a:t>
            </a:fld>
            <a:endParaRPr lang="hr-HR" dirty="0"/>
          </a:p>
        </p:txBody>
      </p:sp>
      <p:sp>
        <p:nvSpPr>
          <p:cNvPr id="3" name="Rectangle 18"/>
          <p:cNvSpPr>
            <a:spLocks noGrp="1" noChangeArrowheads="1"/>
          </p:cNvSpPr>
          <p:nvPr>
            <p:ph type="ftr" sz="quarter" idx="11"/>
          </p:nvPr>
        </p:nvSpPr>
        <p:spPr>
          <a:ln/>
        </p:spPr>
        <p:txBody>
          <a:bodyPr/>
          <a:lstStyle>
            <a:lvl1pPr>
              <a:defRPr/>
            </a:lvl1pPr>
          </a:lstStyle>
          <a:p>
            <a:pPr>
              <a:defRPr/>
            </a:pPr>
            <a:endParaRPr lang="hr-HR"/>
          </a:p>
        </p:txBody>
      </p:sp>
      <p:sp>
        <p:nvSpPr>
          <p:cNvPr id="4" name="Rectangle 19"/>
          <p:cNvSpPr>
            <a:spLocks noGrp="1" noChangeArrowheads="1"/>
          </p:cNvSpPr>
          <p:nvPr>
            <p:ph type="sldNum" sz="quarter" idx="12"/>
          </p:nvPr>
        </p:nvSpPr>
        <p:spPr>
          <a:ln/>
        </p:spPr>
        <p:txBody>
          <a:bodyPr/>
          <a:lstStyle>
            <a:lvl1pPr>
              <a:defRPr/>
            </a:lvl1pPr>
          </a:lstStyle>
          <a:p>
            <a:pPr>
              <a:defRPr/>
            </a:pPr>
            <a:fld id="{087ADEBA-A091-416E-BD8B-2C1B6C277002}" type="slidenum">
              <a:rPr lang="hr-HR"/>
              <a:pPr>
                <a:defRPr/>
              </a:pPr>
              <a:t>‹#›</a:t>
            </a:fld>
            <a:endParaRPr lang="hr-H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sr-Latn-CS"/>
          </a:p>
        </p:txBody>
      </p:sp>
      <p:sp>
        <p:nvSpPr>
          <p:cNvPr id="3" name="Table Placeholder 2"/>
          <p:cNvSpPr>
            <a:spLocks noGrp="1"/>
          </p:cNvSpPr>
          <p:nvPr>
            <p:ph type="tbl" idx="1"/>
          </p:nvPr>
        </p:nvSpPr>
        <p:spPr>
          <a:xfrm>
            <a:off x="1066800" y="1981200"/>
            <a:ext cx="7543800" cy="4114800"/>
          </a:xfrm>
        </p:spPr>
        <p:txBody>
          <a:bodyPr/>
          <a:lstStyle/>
          <a:p>
            <a:pPr lvl="0"/>
            <a:endParaRPr lang="sr-Latn-CS" noProof="0"/>
          </a:p>
        </p:txBody>
      </p:sp>
      <p:sp>
        <p:nvSpPr>
          <p:cNvPr id="4" name="Rectangle 17"/>
          <p:cNvSpPr>
            <a:spLocks noGrp="1" noChangeArrowheads="1"/>
          </p:cNvSpPr>
          <p:nvPr>
            <p:ph type="dt" sz="half" idx="10"/>
          </p:nvPr>
        </p:nvSpPr>
        <p:spPr>
          <a:ln/>
        </p:spPr>
        <p:txBody>
          <a:bodyPr/>
          <a:lstStyle>
            <a:lvl1pPr>
              <a:defRPr/>
            </a:lvl1pPr>
          </a:lstStyle>
          <a:p>
            <a:pPr>
              <a:defRPr/>
            </a:pPr>
            <a:fld id="{E72B82CD-791B-4269-8FFF-4A3531087BC2}" type="datetime1">
              <a:rPr lang="hr-HR"/>
              <a:pPr>
                <a:defRPr/>
              </a:pPr>
              <a:t>4.11.2013.</a:t>
            </a:fld>
            <a:endParaRPr lang="hr-HR" dirty="0"/>
          </a:p>
        </p:txBody>
      </p:sp>
      <p:sp>
        <p:nvSpPr>
          <p:cNvPr id="5" name="Rectangle 18"/>
          <p:cNvSpPr>
            <a:spLocks noGrp="1" noChangeArrowheads="1"/>
          </p:cNvSpPr>
          <p:nvPr>
            <p:ph type="ftr" sz="quarter" idx="11"/>
          </p:nvPr>
        </p:nvSpPr>
        <p:spPr>
          <a:ln/>
        </p:spPr>
        <p:txBody>
          <a:bodyPr/>
          <a:lstStyle>
            <a:lvl1pPr>
              <a:defRPr/>
            </a:lvl1pPr>
          </a:lstStyle>
          <a:p>
            <a:pPr>
              <a:defRPr/>
            </a:pPr>
            <a:endParaRPr lang="hr-HR"/>
          </a:p>
        </p:txBody>
      </p:sp>
      <p:sp>
        <p:nvSpPr>
          <p:cNvPr id="6" name="Rectangle 19"/>
          <p:cNvSpPr>
            <a:spLocks noGrp="1" noChangeArrowheads="1"/>
          </p:cNvSpPr>
          <p:nvPr>
            <p:ph type="sldNum" sz="quarter" idx="12"/>
          </p:nvPr>
        </p:nvSpPr>
        <p:spPr>
          <a:ln/>
        </p:spPr>
        <p:txBody>
          <a:bodyPr/>
          <a:lstStyle>
            <a:lvl1pPr>
              <a:defRPr/>
            </a:lvl1pPr>
          </a:lstStyle>
          <a:p>
            <a:pPr>
              <a:defRPr/>
            </a:pPr>
            <a:fld id="{701DA4DA-C599-4A17-8D7F-7BFC24F7E8AD}" type="slidenum">
              <a:rPr lang="hr-HR"/>
              <a:pPr>
                <a:defRPr/>
              </a:pPr>
              <a:t>‹#›</a:t>
            </a:fld>
            <a:endParaRPr lang="hr-H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sr-Latn-CS"/>
          </a:p>
        </p:txBody>
      </p:sp>
      <p:sp>
        <p:nvSpPr>
          <p:cNvPr id="3" name="Content Placeholder 2"/>
          <p:cNvSpPr>
            <a:spLocks noGrp="1"/>
          </p:cNvSpPr>
          <p:nvPr>
            <p:ph sz="half" idx="1"/>
          </p:nvPr>
        </p:nvSpPr>
        <p:spPr>
          <a:xfrm>
            <a:off x="1066800" y="1981200"/>
            <a:ext cx="36957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CS"/>
          </a:p>
        </p:txBody>
      </p:sp>
      <p:sp>
        <p:nvSpPr>
          <p:cNvPr id="4" name="Content Placeholder 3"/>
          <p:cNvSpPr>
            <a:spLocks noGrp="1"/>
          </p:cNvSpPr>
          <p:nvPr>
            <p:ph sz="half" idx="2"/>
          </p:nvPr>
        </p:nvSpPr>
        <p:spPr>
          <a:xfrm>
            <a:off x="4914900" y="1981200"/>
            <a:ext cx="36957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CS"/>
          </a:p>
        </p:txBody>
      </p:sp>
      <p:sp>
        <p:nvSpPr>
          <p:cNvPr id="5" name="Rectangle 17"/>
          <p:cNvSpPr>
            <a:spLocks noGrp="1" noChangeArrowheads="1"/>
          </p:cNvSpPr>
          <p:nvPr>
            <p:ph type="dt" sz="half" idx="10"/>
          </p:nvPr>
        </p:nvSpPr>
        <p:spPr>
          <a:ln/>
        </p:spPr>
        <p:txBody>
          <a:bodyPr/>
          <a:lstStyle>
            <a:lvl1pPr>
              <a:defRPr/>
            </a:lvl1pPr>
          </a:lstStyle>
          <a:p>
            <a:pPr>
              <a:defRPr/>
            </a:pPr>
            <a:fld id="{34749B74-309D-4A2B-986F-02ED818A2B4C}" type="datetime1">
              <a:rPr lang="hr-HR"/>
              <a:pPr>
                <a:defRPr/>
              </a:pPr>
              <a:t>4.11.2013.</a:t>
            </a:fld>
            <a:endParaRPr lang="hr-HR" dirty="0"/>
          </a:p>
        </p:txBody>
      </p:sp>
      <p:sp>
        <p:nvSpPr>
          <p:cNvPr id="6" name="Rectangle 18"/>
          <p:cNvSpPr>
            <a:spLocks noGrp="1" noChangeArrowheads="1"/>
          </p:cNvSpPr>
          <p:nvPr>
            <p:ph type="ftr" sz="quarter" idx="11"/>
          </p:nvPr>
        </p:nvSpPr>
        <p:spPr>
          <a:ln/>
        </p:spPr>
        <p:txBody>
          <a:bodyPr/>
          <a:lstStyle>
            <a:lvl1pPr>
              <a:defRPr/>
            </a:lvl1pPr>
          </a:lstStyle>
          <a:p>
            <a:pPr>
              <a:defRPr/>
            </a:pPr>
            <a:endParaRPr lang="hr-HR"/>
          </a:p>
        </p:txBody>
      </p:sp>
      <p:sp>
        <p:nvSpPr>
          <p:cNvPr id="7" name="Rectangle 19"/>
          <p:cNvSpPr>
            <a:spLocks noGrp="1" noChangeArrowheads="1"/>
          </p:cNvSpPr>
          <p:nvPr>
            <p:ph type="sldNum" sz="quarter" idx="12"/>
          </p:nvPr>
        </p:nvSpPr>
        <p:spPr>
          <a:ln/>
        </p:spPr>
        <p:txBody>
          <a:bodyPr/>
          <a:lstStyle>
            <a:lvl1pPr>
              <a:defRPr/>
            </a:lvl1pPr>
          </a:lstStyle>
          <a:p>
            <a:pPr>
              <a:defRPr/>
            </a:pPr>
            <a:fld id="{A163952E-8064-48EC-A686-01A18B2F8601}" type="slidenum">
              <a:rPr lang="hr-HR"/>
              <a:pPr>
                <a:defRPr/>
              </a:pPr>
              <a:t>‹#›</a:t>
            </a:fld>
            <a:endParaRPr lang="hr-H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12" name="Rectangle 16"/>
          <p:cNvSpPr>
            <a:spLocks noGrp="1" noChangeArrowheads="1"/>
          </p:cNvSpPr>
          <p:nvPr>
            <p:ph type="body" idx="1"/>
          </p:nvPr>
        </p:nvSpPr>
        <p:spPr bwMode="auto">
          <a:xfrm>
            <a:off x="1066800" y="1981200"/>
            <a:ext cx="75438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hr-HR" dirty="0" err="1" smtClean="0"/>
              <a:t>Ariel</a:t>
            </a:r>
            <a:r>
              <a:rPr lang="hr-HR" dirty="0" smtClean="0"/>
              <a:t> 28</a:t>
            </a:r>
          </a:p>
          <a:p>
            <a:pPr lvl="1"/>
            <a:r>
              <a:rPr lang="hr-HR" dirty="0" err="1" smtClean="0"/>
              <a:t>Ariel</a:t>
            </a:r>
            <a:r>
              <a:rPr lang="hr-HR" dirty="0" smtClean="0"/>
              <a:t> 24</a:t>
            </a:r>
          </a:p>
          <a:p>
            <a:pPr lvl="2"/>
            <a:r>
              <a:rPr lang="hr-HR" dirty="0" err="1" smtClean="0"/>
              <a:t>Ariel</a:t>
            </a:r>
            <a:r>
              <a:rPr lang="hr-HR" dirty="0" smtClean="0"/>
              <a:t> 20</a:t>
            </a:r>
          </a:p>
          <a:p>
            <a:pPr lvl="3"/>
            <a:r>
              <a:rPr lang="hr-HR" dirty="0" err="1" smtClean="0"/>
              <a:t>Ariel</a:t>
            </a:r>
            <a:r>
              <a:rPr lang="hr-HR" dirty="0" smtClean="0"/>
              <a:t> 18</a:t>
            </a:r>
          </a:p>
        </p:txBody>
      </p:sp>
      <p:sp>
        <p:nvSpPr>
          <p:cNvPr id="4113" name="Rectangle 17"/>
          <p:cNvSpPr>
            <a:spLocks noGrp="1" noChangeArrowheads="1"/>
          </p:cNvSpPr>
          <p:nvPr>
            <p:ph type="dt" sz="half" idx="2"/>
          </p:nvPr>
        </p:nvSpPr>
        <p:spPr bwMode="auto">
          <a:xfrm>
            <a:off x="1066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buClrTx/>
              <a:buSzTx/>
              <a:buFontTx/>
              <a:buNone/>
              <a:defRPr sz="1000">
                <a:solidFill>
                  <a:schemeClr val="tx1"/>
                </a:solidFill>
                <a:effectLst>
                  <a:outerShdw blurRad="38100" dist="38100" dir="2700000" algn="tl">
                    <a:srgbClr val="FFFFFF"/>
                  </a:outerShdw>
                </a:effectLst>
                <a:latin typeface="Arial" pitchFamily="34" charset="0"/>
                <a:cs typeface="Arial" pitchFamily="34" charset="0"/>
              </a:defRPr>
            </a:lvl1pPr>
          </a:lstStyle>
          <a:p>
            <a:pPr>
              <a:defRPr/>
            </a:pPr>
            <a:fld id="{CB7AAEC2-7CE2-4F00-8BED-2F18F602F216}" type="datetime1">
              <a:rPr lang="hr-HR"/>
              <a:pPr>
                <a:defRPr/>
              </a:pPr>
              <a:t>4.11.2013.</a:t>
            </a:fld>
            <a:endParaRPr lang="hr-HR" dirty="0"/>
          </a:p>
        </p:txBody>
      </p:sp>
      <p:sp>
        <p:nvSpPr>
          <p:cNvPr id="4114" name="Rectangle 18"/>
          <p:cNvSpPr>
            <a:spLocks noGrp="1" noChangeArrowheads="1"/>
          </p:cNvSpPr>
          <p:nvPr>
            <p:ph type="ftr" sz="quarter" idx="3"/>
          </p:nvPr>
        </p:nvSpPr>
        <p:spPr bwMode="auto">
          <a:xfrm>
            <a:off x="34290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spcBef>
                <a:spcPct val="0"/>
              </a:spcBef>
              <a:buClrTx/>
              <a:buSzTx/>
              <a:buFontTx/>
              <a:buNone/>
              <a:defRPr sz="1000">
                <a:solidFill>
                  <a:schemeClr val="tx1"/>
                </a:solidFill>
                <a:effectLst>
                  <a:outerShdw blurRad="38100" dist="38100" dir="2700000" algn="tl">
                    <a:srgbClr val="FFFFFF"/>
                  </a:outerShdw>
                </a:effectLst>
                <a:latin typeface="+mn-lt"/>
                <a:cs typeface="+mn-cs"/>
              </a:defRPr>
            </a:lvl1pPr>
          </a:lstStyle>
          <a:p>
            <a:pPr>
              <a:defRPr/>
            </a:pPr>
            <a:endParaRPr lang="hr-HR"/>
          </a:p>
        </p:txBody>
      </p:sp>
      <p:sp>
        <p:nvSpPr>
          <p:cNvPr id="4115" name="Rectangle 19"/>
          <p:cNvSpPr>
            <a:spLocks noGrp="1" noChangeArrowheads="1"/>
          </p:cNvSpPr>
          <p:nvPr>
            <p:ph type="sldNum" sz="quarter" idx="4"/>
          </p:nvPr>
        </p:nvSpPr>
        <p:spPr bwMode="auto">
          <a:xfrm>
            <a:off x="67056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buClrTx/>
              <a:buSzTx/>
              <a:buFontTx/>
              <a:buNone/>
              <a:defRPr sz="1000">
                <a:solidFill>
                  <a:schemeClr val="tx1"/>
                </a:solidFill>
                <a:effectLst>
                  <a:outerShdw blurRad="38100" dist="38100" dir="2700000" algn="tl">
                    <a:srgbClr val="FFFFFF"/>
                  </a:outerShdw>
                </a:effectLst>
                <a:latin typeface="Arial" pitchFamily="34" charset="0"/>
                <a:cs typeface="Arial" pitchFamily="34" charset="0"/>
              </a:defRPr>
            </a:lvl1pPr>
          </a:lstStyle>
          <a:p>
            <a:pPr>
              <a:defRPr/>
            </a:pPr>
            <a:fld id="{2F3C41E0-AF9C-4BED-837B-D4540E5DD824}" type="slidenum">
              <a:rPr lang="hr-HR"/>
              <a:pPr>
                <a:defRPr/>
              </a:pPr>
              <a:t>‹#›</a:t>
            </a:fld>
            <a:endParaRPr lang="hr-HR" dirty="0"/>
          </a:p>
        </p:txBody>
      </p:sp>
      <p:grpSp>
        <p:nvGrpSpPr>
          <p:cNvPr id="1030" name="Group 4"/>
          <p:cNvGrpSpPr>
            <a:grpSpLocks/>
          </p:cNvGrpSpPr>
          <p:nvPr/>
        </p:nvGrpSpPr>
        <p:grpSpPr bwMode="auto">
          <a:xfrm>
            <a:off x="-26988" y="0"/>
            <a:ext cx="9170988" cy="647700"/>
            <a:chOff x="-16" y="-2"/>
            <a:chExt cx="5777" cy="408"/>
          </a:xfrm>
        </p:grpSpPr>
        <p:grpSp>
          <p:nvGrpSpPr>
            <p:cNvPr id="1032" name="Group 5"/>
            <p:cNvGrpSpPr>
              <a:grpSpLocks/>
            </p:cNvGrpSpPr>
            <p:nvPr/>
          </p:nvGrpSpPr>
          <p:grpSpPr bwMode="auto">
            <a:xfrm>
              <a:off x="-16" y="0"/>
              <a:ext cx="5777" cy="406"/>
              <a:chOff x="1417" y="9585"/>
              <a:chExt cx="8769" cy="1055"/>
            </a:xfrm>
          </p:grpSpPr>
          <p:grpSp>
            <p:nvGrpSpPr>
              <p:cNvPr id="1034" name="Group 6"/>
              <p:cNvGrpSpPr>
                <a:grpSpLocks/>
              </p:cNvGrpSpPr>
              <p:nvPr/>
            </p:nvGrpSpPr>
            <p:grpSpPr bwMode="auto">
              <a:xfrm>
                <a:off x="1447" y="9585"/>
                <a:ext cx="8739" cy="1055"/>
                <a:chOff x="1428" y="5045"/>
                <a:chExt cx="8739" cy="1055"/>
              </a:xfrm>
            </p:grpSpPr>
            <p:sp>
              <p:nvSpPr>
                <p:cNvPr id="1037" name="Rectangle 7"/>
                <p:cNvSpPr>
                  <a:spLocks noChangeArrowheads="1"/>
                </p:cNvSpPr>
                <p:nvPr/>
              </p:nvSpPr>
              <p:spPr bwMode="auto">
                <a:xfrm>
                  <a:off x="1428" y="5045"/>
                  <a:ext cx="8734" cy="340"/>
                </a:xfrm>
                <a:prstGeom prst="rect">
                  <a:avLst/>
                </a:prstGeom>
                <a:solidFill>
                  <a:srgbClr val="7C7F87"/>
                </a:solidFill>
                <a:ln w="9525">
                  <a:solidFill>
                    <a:srgbClr val="7C7F87"/>
                  </a:solidFill>
                  <a:miter lim="800000"/>
                  <a:headEnd/>
                  <a:tailEnd/>
                </a:ln>
              </p:spPr>
              <p:txBody>
                <a:bodyPr/>
                <a:lstStyle/>
                <a:p>
                  <a:pPr>
                    <a:spcBef>
                      <a:spcPct val="20000"/>
                    </a:spcBef>
                    <a:buClr>
                      <a:schemeClr val="bg2"/>
                    </a:buClr>
                    <a:buSzPct val="75000"/>
                    <a:buFont typeface="Wingdings" pitchFamily="2" charset="2"/>
                    <a:buChar char="n"/>
                    <a:defRPr/>
                  </a:pPr>
                  <a:endParaRPr lang="sr-Latn-CS"/>
                </a:p>
              </p:txBody>
            </p:sp>
            <p:sp>
              <p:nvSpPr>
                <p:cNvPr id="1038" name="Rectangle 8"/>
                <p:cNvSpPr>
                  <a:spLocks noChangeArrowheads="1"/>
                </p:cNvSpPr>
                <p:nvPr/>
              </p:nvSpPr>
              <p:spPr bwMode="auto">
                <a:xfrm>
                  <a:off x="1431" y="5406"/>
                  <a:ext cx="8736" cy="340"/>
                </a:xfrm>
                <a:prstGeom prst="rect">
                  <a:avLst/>
                </a:prstGeom>
                <a:solidFill>
                  <a:srgbClr val="D1000E"/>
                </a:solidFill>
                <a:ln w="9525">
                  <a:solidFill>
                    <a:srgbClr val="D1000E"/>
                  </a:solidFill>
                  <a:miter lim="800000"/>
                  <a:headEnd/>
                  <a:tailEnd/>
                </a:ln>
              </p:spPr>
              <p:txBody>
                <a:bodyPr/>
                <a:lstStyle/>
                <a:p>
                  <a:pPr>
                    <a:spcBef>
                      <a:spcPct val="20000"/>
                    </a:spcBef>
                    <a:buClr>
                      <a:schemeClr val="bg2"/>
                    </a:buClr>
                    <a:buSzPct val="75000"/>
                    <a:buFont typeface="Wingdings" pitchFamily="2" charset="2"/>
                    <a:buChar char="n"/>
                    <a:defRPr/>
                  </a:pPr>
                  <a:endParaRPr lang="sr-Latn-CS"/>
                </a:p>
              </p:txBody>
            </p:sp>
            <p:sp>
              <p:nvSpPr>
                <p:cNvPr id="1039" name="Rectangle 9"/>
                <p:cNvSpPr>
                  <a:spLocks noChangeArrowheads="1"/>
                </p:cNvSpPr>
                <p:nvPr/>
              </p:nvSpPr>
              <p:spPr bwMode="auto">
                <a:xfrm>
                  <a:off x="1428" y="5760"/>
                  <a:ext cx="8734" cy="340"/>
                </a:xfrm>
                <a:prstGeom prst="rect">
                  <a:avLst/>
                </a:prstGeom>
                <a:solidFill>
                  <a:srgbClr val="BCBCBC"/>
                </a:solidFill>
                <a:ln w="9525">
                  <a:solidFill>
                    <a:srgbClr val="BCBCBC"/>
                  </a:solidFill>
                  <a:miter lim="800000"/>
                  <a:headEnd/>
                  <a:tailEnd/>
                </a:ln>
              </p:spPr>
              <p:txBody>
                <a:bodyPr/>
                <a:lstStyle/>
                <a:p>
                  <a:pPr>
                    <a:spcBef>
                      <a:spcPct val="20000"/>
                    </a:spcBef>
                    <a:buClr>
                      <a:schemeClr val="bg2"/>
                    </a:buClr>
                    <a:buSzPct val="75000"/>
                    <a:buFont typeface="Wingdings" pitchFamily="2" charset="2"/>
                    <a:buChar char="n"/>
                    <a:defRPr/>
                  </a:pPr>
                  <a:endParaRPr lang="sr-Latn-CS"/>
                </a:p>
              </p:txBody>
            </p:sp>
          </p:grpSp>
          <p:sp>
            <p:nvSpPr>
              <p:cNvPr id="1035" name="Line 10"/>
              <p:cNvSpPr>
                <a:spLocks noChangeShapeType="1"/>
              </p:cNvSpPr>
              <p:nvPr/>
            </p:nvSpPr>
            <p:spPr bwMode="auto">
              <a:xfrm>
                <a:off x="1417" y="9941"/>
                <a:ext cx="8758" cy="0"/>
              </a:xfrm>
              <a:prstGeom prst="line">
                <a:avLst/>
              </a:prstGeom>
              <a:noFill/>
              <a:ln w="25400">
                <a:solidFill>
                  <a:srgbClr val="FFFFFF"/>
                </a:solidFill>
                <a:round/>
                <a:headEnd/>
                <a:tailEnd/>
              </a:ln>
            </p:spPr>
            <p:txBody>
              <a:bodyPr/>
              <a:lstStyle/>
              <a:p>
                <a:pPr>
                  <a:defRPr/>
                </a:pPr>
                <a:endParaRPr lang="hr-HR"/>
              </a:p>
            </p:txBody>
          </p:sp>
          <p:sp>
            <p:nvSpPr>
              <p:cNvPr id="1036" name="Line 11"/>
              <p:cNvSpPr>
                <a:spLocks noChangeShapeType="1"/>
              </p:cNvSpPr>
              <p:nvPr/>
            </p:nvSpPr>
            <p:spPr bwMode="auto">
              <a:xfrm>
                <a:off x="1425" y="10284"/>
                <a:ext cx="8760" cy="0"/>
              </a:xfrm>
              <a:prstGeom prst="line">
                <a:avLst/>
              </a:prstGeom>
              <a:noFill/>
              <a:ln w="25400">
                <a:solidFill>
                  <a:srgbClr val="FFFFFF"/>
                </a:solidFill>
                <a:round/>
                <a:headEnd/>
                <a:tailEnd/>
              </a:ln>
            </p:spPr>
            <p:txBody>
              <a:bodyPr/>
              <a:lstStyle/>
              <a:p>
                <a:pPr>
                  <a:defRPr/>
                </a:pPr>
                <a:endParaRPr lang="hr-HR"/>
              </a:p>
            </p:txBody>
          </p:sp>
        </p:grpSp>
        <p:pic>
          <p:nvPicPr>
            <p:cNvPr id="1033" name="Picture 12"/>
            <p:cNvPicPr>
              <a:picLocks noChangeAspect="1" noChangeArrowheads="1"/>
            </p:cNvPicPr>
            <p:nvPr/>
          </p:nvPicPr>
          <p:blipFill>
            <a:blip r:embed="rId10">
              <a:clrChange>
                <a:clrFrom>
                  <a:srgbClr val="FFFFFF"/>
                </a:clrFrom>
                <a:clrTo>
                  <a:srgbClr val="FFFFFF">
                    <a:alpha val="0"/>
                  </a:srgbClr>
                </a:clrTo>
              </a:clrChange>
            </a:blip>
            <a:srcRect/>
            <a:stretch>
              <a:fillRect/>
            </a:stretch>
          </p:blipFill>
          <p:spPr bwMode="auto">
            <a:xfrm>
              <a:off x="141" y="-2"/>
              <a:ext cx="539" cy="408"/>
            </a:xfrm>
            <a:prstGeom prst="rect">
              <a:avLst/>
            </a:prstGeom>
            <a:noFill/>
            <a:ln w="9525">
              <a:noFill/>
              <a:miter lim="800000"/>
              <a:headEnd/>
              <a:tailEnd/>
            </a:ln>
          </p:spPr>
        </p:pic>
      </p:grpSp>
      <p:sp>
        <p:nvSpPr>
          <p:cNvPr id="29" name="TextBox 28"/>
          <p:cNvSpPr txBox="1"/>
          <p:nvPr/>
        </p:nvSpPr>
        <p:spPr>
          <a:xfrm>
            <a:off x="1285875" y="130175"/>
            <a:ext cx="6572250" cy="369888"/>
          </a:xfrm>
          <a:prstGeom prst="rect">
            <a:avLst/>
          </a:prstGeom>
          <a:noFill/>
        </p:spPr>
        <p:txBody>
          <a:bodyPr>
            <a:spAutoFit/>
          </a:bodyPr>
          <a:lstStyle/>
          <a:p>
            <a:pPr>
              <a:spcBef>
                <a:spcPct val="20000"/>
              </a:spcBef>
              <a:buClr>
                <a:schemeClr val="bg2"/>
              </a:buClr>
              <a:buSzPct val="75000"/>
              <a:buFont typeface="Wingdings" pitchFamily="2" charset="2"/>
              <a:buNone/>
              <a:defRPr/>
            </a:pPr>
            <a:r>
              <a:rPr lang="hr-HR" sz="1800" b="1" dirty="0">
                <a:solidFill>
                  <a:schemeClr val="bg2"/>
                </a:solidFill>
                <a:effectLst>
                  <a:outerShdw blurRad="38100" dist="38100" dir="2700000" algn="tl">
                    <a:srgbClr val="000000">
                      <a:alpha val="43137"/>
                    </a:srgbClr>
                  </a:outerShdw>
                </a:effectLst>
                <a:latin typeface="Arial" pitchFamily="34" charset="0"/>
                <a:cs typeface="Arial" pitchFamily="34" charset="0"/>
              </a:rPr>
              <a:t>Hrvatski zavod za zapošljavanje</a:t>
            </a:r>
          </a:p>
        </p:txBody>
      </p:sp>
    </p:spTree>
  </p:cSld>
  <p:clrMap bg1="lt1" tx1="dk1" bg2="lt2" tx2="dk2" accent1="accent1" accent2="accent2" accent3="accent3" accent4="accent4" accent5="accent5" accent6="accent6" hlink="hlink" folHlink="folHlink"/>
  <p:sldLayoutIdLst>
    <p:sldLayoutId id="2147483658" r:id="rId1"/>
    <p:sldLayoutId id="2147483657" r:id="rId2"/>
    <p:sldLayoutId id="2147483656" r:id="rId3"/>
    <p:sldLayoutId id="2147483655" r:id="rId4"/>
    <p:sldLayoutId id="2147483654" r:id="rId5"/>
    <p:sldLayoutId id="2147483653" r:id="rId6"/>
    <p:sldLayoutId id="2147483652" r:id="rId7"/>
    <p:sldLayoutId id="2147483651" r:id="rId8"/>
  </p:sldLayoutIdLst>
  <p:txStyles>
    <p:titleStyle>
      <a:lvl1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Tahoma" pitchFamily="34" charset="0"/>
        </a:defRPr>
      </a:lvl2pPr>
      <a:lvl3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Tahoma" pitchFamily="34" charset="0"/>
        </a:defRPr>
      </a:lvl3pPr>
      <a:lvl4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Tahoma" pitchFamily="34" charset="0"/>
        </a:defRPr>
      </a:lvl4pPr>
      <a:lvl5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Tahoma" pitchFamily="34" charset="0"/>
        </a:defRPr>
      </a:lvl5pPr>
      <a:lvl6pPr marL="457200" algn="l" rtl="0" eaLnBrk="1" fontAlgn="base" hangingPunct="1">
        <a:spcBef>
          <a:spcPct val="0"/>
        </a:spcBef>
        <a:spcAft>
          <a:spcPct val="0"/>
        </a:spcAft>
        <a:defRPr sz="4400" b="1">
          <a:solidFill>
            <a:schemeClr val="tx2"/>
          </a:solidFill>
          <a:effectLst>
            <a:outerShdw blurRad="38100" dist="38100" dir="2700000" algn="tl">
              <a:srgbClr val="000000"/>
            </a:outerShdw>
          </a:effectLst>
          <a:latin typeface="Tahoma" pitchFamily="34" charset="0"/>
        </a:defRPr>
      </a:lvl6pPr>
      <a:lvl7pPr marL="914400" algn="l" rtl="0" eaLnBrk="1" fontAlgn="base" hangingPunct="1">
        <a:spcBef>
          <a:spcPct val="0"/>
        </a:spcBef>
        <a:spcAft>
          <a:spcPct val="0"/>
        </a:spcAft>
        <a:defRPr sz="4400" b="1">
          <a:solidFill>
            <a:schemeClr val="tx2"/>
          </a:solidFill>
          <a:effectLst>
            <a:outerShdw blurRad="38100" dist="38100" dir="2700000" algn="tl">
              <a:srgbClr val="000000"/>
            </a:outerShdw>
          </a:effectLst>
          <a:latin typeface="Tahoma" pitchFamily="34" charset="0"/>
        </a:defRPr>
      </a:lvl7pPr>
      <a:lvl8pPr marL="1371600" algn="l" rtl="0" eaLnBrk="1" fontAlgn="base" hangingPunct="1">
        <a:spcBef>
          <a:spcPct val="0"/>
        </a:spcBef>
        <a:spcAft>
          <a:spcPct val="0"/>
        </a:spcAft>
        <a:defRPr sz="4400" b="1">
          <a:solidFill>
            <a:schemeClr val="tx2"/>
          </a:solidFill>
          <a:effectLst>
            <a:outerShdw blurRad="38100" dist="38100" dir="2700000" algn="tl">
              <a:srgbClr val="000000"/>
            </a:outerShdw>
          </a:effectLst>
          <a:latin typeface="Tahoma" pitchFamily="34" charset="0"/>
        </a:defRPr>
      </a:lvl8pPr>
      <a:lvl9pPr marL="1828800" algn="l" rtl="0" eaLnBrk="1" fontAlgn="base" hangingPunct="1">
        <a:spcBef>
          <a:spcPct val="0"/>
        </a:spcBef>
        <a:spcAft>
          <a:spcPct val="0"/>
        </a:spcAft>
        <a:defRPr sz="4400" b="1">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rgbClr val="A50021"/>
        </a:buClr>
        <a:buSzPct val="80000"/>
        <a:buBlip>
          <a:blip r:embed="rId11"/>
        </a:buBlip>
        <a:defRPr sz="2800">
          <a:solidFill>
            <a:schemeClr val="tx1"/>
          </a:solidFill>
          <a:effectLst>
            <a:outerShdw blurRad="38100" dist="38100" dir="2700000" algn="tl">
              <a:srgbClr val="FFFFFF"/>
            </a:outerShdw>
          </a:effectLst>
          <a:latin typeface="Arial" pitchFamily="34" charset="0"/>
          <a:ea typeface="+mn-ea"/>
          <a:cs typeface="Arial" pitchFamily="34" charset="0"/>
        </a:defRPr>
      </a:lvl1pPr>
      <a:lvl2pPr marL="742950" indent="-285750" algn="l" rtl="0" eaLnBrk="0" fontAlgn="base" hangingPunct="0">
        <a:spcBef>
          <a:spcPct val="20000"/>
        </a:spcBef>
        <a:spcAft>
          <a:spcPct val="0"/>
        </a:spcAft>
        <a:buClr>
          <a:schemeClr val="tx1"/>
        </a:buClr>
        <a:buSzPct val="60000"/>
        <a:buBlip>
          <a:blip r:embed="rId11"/>
        </a:buBlip>
        <a:defRPr sz="2400">
          <a:solidFill>
            <a:schemeClr val="tx1"/>
          </a:solidFill>
          <a:effectLst>
            <a:outerShdw blurRad="38100" dist="38100" dir="2700000" algn="tl">
              <a:srgbClr val="FFFFFF"/>
            </a:outerShdw>
          </a:effectLst>
          <a:latin typeface="Arial" pitchFamily="34" charset="0"/>
          <a:cs typeface="Arial" pitchFamily="34" charset="0"/>
        </a:defRPr>
      </a:lvl2pPr>
      <a:lvl3pPr marL="1143000" indent="-228600" algn="l" rtl="0" eaLnBrk="0" fontAlgn="base" hangingPunct="0">
        <a:spcBef>
          <a:spcPct val="20000"/>
        </a:spcBef>
        <a:spcAft>
          <a:spcPct val="0"/>
        </a:spcAft>
        <a:buClr>
          <a:schemeClr val="hlink"/>
        </a:buClr>
        <a:buSzPct val="40000"/>
        <a:buFont typeface="Wingdings" pitchFamily="2" charset="2"/>
        <a:buChar char="n"/>
        <a:defRPr sz="2000">
          <a:solidFill>
            <a:schemeClr val="tx1"/>
          </a:solidFill>
          <a:effectLst>
            <a:outerShdw blurRad="38100" dist="38100" dir="2700000" algn="tl">
              <a:srgbClr val="FFFFFF"/>
            </a:outerShdw>
          </a:effectLst>
          <a:latin typeface="Arial" pitchFamily="34" charset="0"/>
          <a:cs typeface="Arial" pitchFamily="34" charset="0"/>
        </a:defRPr>
      </a:lvl3pPr>
      <a:lvl4pPr marL="1600200" indent="-228600" algn="l" rtl="0" eaLnBrk="0" fontAlgn="base" hangingPunct="0">
        <a:spcBef>
          <a:spcPct val="20000"/>
        </a:spcBef>
        <a:spcAft>
          <a:spcPct val="0"/>
        </a:spcAft>
        <a:buClr>
          <a:schemeClr val="tx1"/>
        </a:buClr>
        <a:buSzPct val="25000"/>
        <a:buBlip>
          <a:blip r:embed="rId11"/>
        </a:buBlip>
        <a:defRPr>
          <a:solidFill>
            <a:schemeClr val="tx1"/>
          </a:solidFill>
          <a:effectLst>
            <a:outerShdw blurRad="38100" dist="38100" dir="2700000" algn="tl">
              <a:srgbClr val="FFFFFF"/>
            </a:outerShdw>
          </a:effectLst>
          <a:latin typeface="Arial" pitchFamily="34" charset="0"/>
          <a:cs typeface="Arial" pitchFamily="34" charset="0"/>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FFFFFF"/>
            </a:outerShdw>
          </a:effectLst>
          <a:latin typeface="+mn-lt"/>
          <a:cs typeface="Arial" charset="0"/>
        </a:defRPr>
      </a:lvl5pPr>
      <a:lvl6pPr marL="25146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FFFFFF"/>
            </a:outerShdw>
          </a:effectLst>
          <a:latin typeface="+mn-lt"/>
        </a:defRPr>
      </a:lvl6pPr>
      <a:lvl7pPr marL="29718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FFFFFF"/>
            </a:outerShdw>
          </a:effectLst>
          <a:latin typeface="+mn-lt"/>
        </a:defRPr>
      </a:lvl7pPr>
      <a:lvl8pPr marL="34290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FFFFFF"/>
            </a:outerShdw>
          </a:effectLst>
          <a:latin typeface="+mn-lt"/>
        </a:defRPr>
      </a:lvl8pPr>
      <a:lvl9pPr marL="38862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FFFFFF"/>
            </a:outerShdw>
          </a:effectLst>
          <a:latin typeface="+mn-lt"/>
        </a:defRPr>
      </a:lvl9pPr>
    </p:bodyStyle>
    <p:otherStyle>
      <a:defPPr>
        <a:defRPr lang="sr-Latn-C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openxmlformats.org/officeDocument/2006/relationships/hyperlink" Target="mailto:hzz@hzz.hr" TargetMode="External"/><Relationship Id="rId2" Type="http://schemas.openxmlformats.org/officeDocument/2006/relationships/image" Target="../media/image3.png"/><Relationship Id="rId1" Type="http://schemas.openxmlformats.org/officeDocument/2006/relationships/slideLayout" Target="../slideLayouts/slideLayout3.xml"/><Relationship Id="rId5" Type="http://schemas.openxmlformats.org/officeDocument/2006/relationships/image" Target="../media/image4.gif"/><Relationship Id="rId4" Type="http://schemas.openxmlformats.org/officeDocument/2006/relationships/hyperlink" Target="http://www.hzz.hr/"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9" name="Rectangle 41"/>
          <p:cNvSpPr>
            <a:spLocks noChangeArrowheads="1"/>
          </p:cNvSpPr>
          <p:nvPr/>
        </p:nvSpPr>
        <p:spPr bwMode="auto">
          <a:xfrm>
            <a:off x="684213" y="1268413"/>
            <a:ext cx="7981950" cy="2776145"/>
          </a:xfrm>
          <a:prstGeom prst="rect">
            <a:avLst/>
          </a:prstGeom>
          <a:noFill/>
          <a:ln w="9525">
            <a:noFill/>
            <a:miter lim="800000"/>
            <a:headEnd/>
            <a:tailEnd/>
          </a:ln>
          <a:effectLst/>
        </p:spPr>
        <p:txBody>
          <a:bodyPr>
            <a:spAutoFit/>
          </a:bodyPr>
          <a:lstStyle/>
          <a:p>
            <a:pPr algn="ctr">
              <a:spcBef>
                <a:spcPct val="20000"/>
              </a:spcBef>
              <a:buClr>
                <a:schemeClr val="bg2"/>
              </a:buClr>
              <a:buSzPct val="75000"/>
              <a:buFont typeface="Wingdings" pitchFamily="2" charset="2"/>
              <a:buNone/>
              <a:defRPr/>
            </a:pPr>
            <a:endParaRPr lang="hr-HR" sz="3200" b="1" dirty="0">
              <a:solidFill>
                <a:schemeClr val="hlink"/>
              </a:solidFill>
              <a:effectLst>
                <a:outerShdw blurRad="38100" dist="38100" dir="2700000" algn="tl">
                  <a:srgbClr val="000000"/>
                </a:outerShdw>
              </a:effectLst>
            </a:endParaRPr>
          </a:p>
          <a:p>
            <a:pPr algn="ctr">
              <a:spcBef>
                <a:spcPct val="20000"/>
              </a:spcBef>
              <a:buClr>
                <a:schemeClr val="bg2"/>
              </a:buClr>
              <a:buSzPct val="75000"/>
              <a:buFont typeface="Wingdings" pitchFamily="2" charset="2"/>
              <a:buNone/>
              <a:defRPr/>
            </a:pPr>
            <a:r>
              <a:rPr lang="hr-HR" sz="3200" b="1" dirty="0">
                <a:solidFill>
                  <a:schemeClr val="hlink"/>
                </a:solidFill>
                <a:effectLst>
                  <a:outerShdw blurRad="38100" dist="38100" dir="2700000" algn="tl">
                    <a:srgbClr val="000000"/>
                  </a:outerShdw>
                </a:effectLst>
              </a:rPr>
              <a:t>NACIONALNI PLAN ZA POTICANJE </a:t>
            </a:r>
            <a:r>
              <a:rPr lang="hr-HR" sz="3200" b="1" dirty="0" smtClean="0">
                <a:solidFill>
                  <a:schemeClr val="hlink"/>
                </a:solidFill>
                <a:effectLst>
                  <a:outerShdw blurRad="38100" dist="38100" dir="2700000" algn="tl">
                    <a:srgbClr val="000000"/>
                  </a:outerShdw>
                </a:effectLst>
              </a:rPr>
              <a:t>ZAPOŠLJAVANJA</a:t>
            </a:r>
            <a:endParaRPr lang="hr-HR" sz="2000" b="1" dirty="0">
              <a:solidFill>
                <a:schemeClr val="hlink"/>
              </a:solidFill>
              <a:effectLst>
                <a:outerShdw blurRad="38100" dist="38100" dir="2700000" algn="tl">
                  <a:srgbClr val="000000"/>
                </a:outerShdw>
              </a:effectLst>
            </a:endParaRPr>
          </a:p>
          <a:p>
            <a:pPr algn="ctr">
              <a:spcBef>
                <a:spcPct val="20000"/>
              </a:spcBef>
              <a:buClr>
                <a:schemeClr val="bg2"/>
              </a:buClr>
              <a:buSzPct val="75000"/>
              <a:buFont typeface="Wingdings" pitchFamily="2" charset="2"/>
              <a:buNone/>
              <a:defRPr/>
            </a:pPr>
            <a:endParaRPr lang="hr-HR" sz="2000" b="1" dirty="0">
              <a:solidFill>
                <a:schemeClr val="hlink"/>
              </a:solidFill>
              <a:effectLst>
                <a:outerShdw blurRad="38100" dist="38100" dir="2700000" algn="tl">
                  <a:srgbClr val="000000"/>
                </a:outerShdw>
              </a:effectLst>
            </a:endParaRPr>
          </a:p>
          <a:p>
            <a:pPr algn="ctr">
              <a:spcBef>
                <a:spcPct val="20000"/>
              </a:spcBef>
              <a:buClr>
                <a:schemeClr val="bg2"/>
              </a:buClr>
              <a:buSzPct val="75000"/>
              <a:buFont typeface="Wingdings" pitchFamily="2" charset="2"/>
              <a:buNone/>
              <a:defRPr/>
            </a:pPr>
            <a:endParaRPr lang="hr-HR" sz="2000" b="1" dirty="0">
              <a:solidFill>
                <a:schemeClr val="hlink"/>
              </a:solidFill>
              <a:effectLst>
                <a:outerShdw blurRad="38100" dist="38100" dir="2700000" algn="tl">
                  <a:srgbClr val="000000"/>
                </a:outerShdw>
              </a:effectLst>
            </a:endParaRPr>
          </a:p>
          <a:p>
            <a:pPr algn="ctr">
              <a:spcBef>
                <a:spcPct val="20000"/>
              </a:spcBef>
              <a:buClr>
                <a:schemeClr val="bg2"/>
              </a:buClr>
              <a:buSzPct val="75000"/>
              <a:buFont typeface="Wingdings" pitchFamily="2" charset="2"/>
              <a:buNone/>
              <a:defRPr/>
            </a:pPr>
            <a:r>
              <a:rPr lang="hr-HR" sz="2000" b="1" dirty="0">
                <a:solidFill>
                  <a:schemeClr val="hlink"/>
                </a:solidFill>
                <a:effectLst>
                  <a:outerShdw blurRad="38100" dist="38100" dir="2700000" algn="tl">
                    <a:srgbClr val="000000"/>
                  </a:outerShdw>
                </a:effectLst>
              </a:rPr>
              <a:t>Zagreb, </a:t>
            </a:r>
            <a:r>
              <a:rPr lang="hr-HR" sz="2000" b="1" dirty="0" smtClean="0">
                <a:solidFill>
                  <a:schemeClr val="hlink"/>
                </a:solidFill>
                <a:effectLst>
                  <a:outerShdw blurRad="38100" dist="38100" dir="2700000" algn="tl">
                    <a:srgbClr val="000000"/>
                  </a:outerShdw>
                </a:effectLst>
              </a:rPr>
              <a:t>15. listopada </a:t>
            </a:r>
            <a:r>
              <a:rPr lang="hr-HR" sz="2000" b="1" dirty="0">
                <a:solidFill>
                  <a:schemeClr val="hlink"/>
                </a:solidFill>
                <a:effectLst>
                  <a:outerShdw blurRad="38100" dist="38100" dir="2700000" algn="tl">
                    <a:srgbClr val="000000"/>
                  </a:outerShdw>
                </a:effectLst>
              </a:rPr>
              <a:t>2013. godine</a:t>
            </a:r>
            <a:endParaRPr lang="en-GB" sz="2000" b="1" dirty="0">
              <a:solidFill>
                <a:schemeClr val="hlink"/>
              </a:solidFill>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2"/>
          <p:cNvSpPr>
            <a:spLocks noGrp="1" noChangeArrowheads="1"/>
          </p:cNvSpPr>
          <p:nvPr>
            <p:ph type="title" idx="4294967295"/>
          </p:nvPr>
        </p:nvSpPr>
        <p:spPr bwMode="auto">
          <a:xfrm>
            <a:off x="395288" y="692150"/>
            <a:ext cx="8229600" cy="1143000"/>
          </a:xfrm>
          <a:prstGeom prst="rect">
            <a:avLst/>
          </a:prstGeom>
          <a:ln>
            <a:miter lim="800000"/>
            <a:headEnd/>
            <a:tailEnd/>
          </a:ln>
        </p:spPr>
        <p:txBody>
          <a:bodyPr/>
          <a:lstStyle/>
          <a:p>
            <a:pPr>
              <a:lnSpc>
                <a:spcPct val="110000"/>
              </a:lnSpc>
              <a:defRPr/>
            </a:pPr>
            <a:r>
              <a:rPr lang="hr-HR" sz="2400" smtClean="0">
                <a:solidFill>
                  <a:schemeClr val="hlink"/>
                </a:solidFill>
              </a:rPr>
              <a:t/>
            </a:r>
            <a:br>
              <a:rPr lang="hr-HR" sz="2400" smtClean="0">
                <a:solidFill>
                  <a:schemeClr val="hlink"/>
                </a:solidFill>
              </a:rPr>
            </a:br>
            <a:r>
              <a:rPr lang="hr-HR" sz="2400" smtClean="0">
                <a:solidFill>
                  <a:schemeClr val="hlink"/>
                </a:solidFill>
                <a:latin typeface="Arial" charset="0"/>
              </a:rPr>
              <a:t>Potpore za samozapošljavanje</a:t>
            </a:r>
          </a:p>
        </p:txBody>
      </p:sp>
      <p:sp>
        <p:nvSpPr>
          <p:cNvPr id="23554" name="Rectangle 3"/>
          <p:cNvSpPr>
            <a:spLocks noGrp="1" noChangeArrowheads="1"/>
          </p:cNvSpPr>
          <p:nvPr>
            <p:ph sz="half" idx="1"/>
          </p:nvPr>
        </p:nvSpPr>
        <p:spPr>
          <a:xfrm>
            <a:off x="684213" y="1916113"/>
            <a:ext cx="7848600" cy="2160587"/>
          </a:xfrm>
        </p:spPr>
        <p:txBody>
          <a:bodyPr/>
          <a:lstStyle/>
          <a:p>
            <a:pPr algn="just">
              <a:buFontTx/>
              <a:buNone/>
            </a:pPr>
            <a:r>
              <a:rPr lang="hr-HR" sz="1600" smtClean="0">
                <a:effectLst/>
                <a:latin typeface="Arial" charset="0"/>
                <a:cs typeface="Arial" charset="0"/>
              </a:rPr>
              <a:t>	</a:t>
            </a:r>
            <a:r>
              <a:rPr lang="hr-HR" sz="1600" b="1" smtClean="0">
                <a:effectLst/>
                <a:latin typeface="Arial" charset="0"/>
                <a:cs typeface="Arial" charset="0"/>
              </a:rPr>
              <a:t>„</a:t>
            </a:r>
            <a:r>
              <a:rPr lang="pl-PL" sz="1600" b="1" smtClean="0">
                <a:effectLst/>
                <a:latin typeface="Arial" charset="0"/>
                <a:cs typeface="Arial" charset="0"/>
              </a:rPr>
              <a:t>Tvoja inicijativa – tvoje radno mjesto” – sufinanciranje samozapošljavanja</a:t>
            </a:r>
            <a:r>
              <a:rPr lang="pl-PL" sz="1600" smtClean="0">
                <a:effectLst/>
                <a:latin typeface="Arial" charset="0"/>
                <a:cs typeface="Arial" charset="0"/>
              </a:rPr>
              <a:t> </a:t>
            </a:r>
          </a:p>
          <a:p>
            <a:pPr algn="just"/>
            <a:r>
              <a:rPr lang="pl-PL" sz="1600" smtClean="0">
                <a:effectLst/>
                <a:latin typeface="Arial" charset="0"/>
                <a:cs typeface="Arial" charset="0"/>
              </a:rPr>
              <a:t>N</a:t>
            </a:r>
            <a:r>
              <a:rPr lang="hr-HR" sz="1600" smtClean="0">
                <a:effectLst/>
                <a:latin typeface="Arial" charset="0"/>
                <a:cs typeface="Arial" charset="0"/>
              </a:rPr>
              <a:t>ezaposlene osobe bez obzira na radni staž, zanimanje i kvalifikaciju i nezaposlene osobe s invaliditetom bez obzira na radni staž, zanimanje i kvalifikaciju – prijavljene u evidenciju nezaposlenih i potpisan Profesionalni plan zapošljavanja uz evidentiranu aktivnost samozapošljavanja te izrađen Poslovni plan </a:t>
            </a:r>
          </a:p>
          <a:p>
            <a:pPr algn="just"/>
            <a:r>
              <a:rPr lang="hr-HR" sz="1600" smtClean="0">
                <a:effectLst/>
                <a:latin typeface="Arial" charset="0"/>
                <a:cs typeface="Arial" charset="0"/>
              </a:rPr>
              <a:t>Potpora se može odobriti za udruživanja do četiri suvlasnika istog poslovnog subjekta</a:t>
            </a:r>
          </a:p>
          <a:p>
            <a:pPr algn="just">
              <a:buFontTx/>
              <a:buNone/>
            </a:pPr>
            <a:endParaRPr lang="hr-HR" sz="1600" smtClean="0">
              <a:effectLst/>
              <a:latin typeface="Arial" charset="0"/>
              <a:cs typeface="Arial"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2"/>
          <p:cNvSpPr>
            <a:spLocks noGrp="1" noChangeArrowheads="1"/>
          </p:cNvSpPr>
          <p:nvPr>
            <p:ph type="title" idx="4294967295"/>
          </p:nvPr>
        </p:nvSpPr>
        <p:spPr bwMode="auto">
          <a:xfrm>
            <a:off x="395288" y="692150"/>
            <a:ext cx="8229600" cy="1143000"/>
          </a:xfrm>
          <a:prstGeom prst="rect">
            <a:avLst/>
          </a:prstGeom>
          <a:ln>
            <a:miter lim="800000"/>
            <a:headEnd/>
            <a:tailEnd/>
          </a:ln>
        </p:spPr>
        <p:txBody>
          <a:bodyPr/>
          <a:lstStyle/>
          <a:p>
            <a:pPr>
              <a:lnSpc>
                <a:spcPct val="110000"/>
              </a:lnSpc>
              <a:defRPr/>
            </a:pPr>
            <a:r>
              <a:rPr lang="hr-HR" sz="2400" smtClean="0">
                <a:solidFill>
                  <a:schemeClr val="hlink"/>
                </a:solidFill>
              </a:rPr>
              <a:t/>
            </a:r>
            <a:br>
              <a:rPr lang="hr-HR" sz="2400" smtClean="0">
                <a:solidFill>
                  <a:schemeClr val="hlink"/>
                </a:solidFill>
              </a:rPr>
            </a:br>
            <a:r>
              <a:rPr lang="hr-HR" sz="2400" smtClean="0">
                <a:solidFill>
                  <a:schemeClr val="hlink"/>
                </a:solidFill>
                <a:latin typeface="Arial" charset="0"/>
              </a:rPr>
              <a:t>Potpore za samozapošljavanje</a:t>
            </a:r>
          </a:p>
        </p:txBody>
      </p:sp>
      <p:sp>
        <p:nvSpPr>
          <p:cNvPr id="24578" name="Rectangle 3"/>
          <p:cNvSpPr>
            <a:spLocks noGrp="1" noChangeArrowheads="1"/>
          </p:cNvSpPr>
          <p:nvPr>
            <p:ph sz="half" idx="1"/>
          </p:nvPr>
        </p:nvSpPr>
        <p:spPr>
          <a:xfrm>
            <a:off x="684213" y="1916113"/>
            <a:ext cx="7704137" cy="576262"/>
          </a:xfrm>
        </p:spPr>
        <p:txBody>
          <a:bodyPr/>
          <a:lstStyle/>
          <a:p>
            <a:r>
              <a:rPr lang="hr-HR" sz="1600" smtClean="0">
                <a:effectLst/>
                <a:latin typeface="Arial" charset="0"/>
                <a:cs typeface="Arial" charset="0"/>
              </a:rPr>
              <a:t>„</a:t>
            </a:r>
            <a:r>
              <a:rPr lang="pl-PL" sz="1600" smtClean="0">
                <a:effectLst/>
                <a:latin typeface="Arial" charset="0"/>
                <a:cs typeface="Arial" charset="0"/>
              </a:rPr>
              <a:t>Tvoja inicijativa – tvoje radno mjesto” – sufinanciranje samozapošljavanja (svi paketi)</a:t>
            </a:r>
            <a:endParaRPr lang="hr-HR" sz="1600" smtClean="0">
              <a:effectLst/>
              <a:latin typeface="Arial" charset="0"/>
              <a:cs typeface="Arial" charset="0"/>
            </a:endParaRPr>
          </a:p>
          <a:p>
            <a:pPr>
              <a:buFontTx/>
              <a:buNone/>
            </a:pPr>
            <a:endParaRPr lang="hr-HR" sz="1600" smtClean="0">
              <a:effectLst/>
              <a:latin typeface="Arial" charset="0"/>
              <a:cs typeface="Arial" charset="0"/>
            </a:endParaRPr>
          </a:p>
        </p:txBody>
      </p:sp>
      <p:sp>
        <p:nvSpPr>
          <p:cNvPr id="24579" name="Line 410"/>
          <p:cNvSpPr>
            <a:spLocks noChangeShapeType="1"/>
          </p:cNvSpPr>
          <p:nvPr/>
        </p:nvSpPr>
        <p:spPr bwMode="auto">
          <a:xfrm>
            <a:off x="5619750" y="3459163"/>
            <a:ext cx="0" cy="0"/>
          </a:xfrm>
          <a:prstGeom prst="line">
            <a:avLst/>
          </a:prstGeom>
          <a:noFill/>
          <a:ln w="12700" cap="rnd">
            <a:solidFill>
              <a:srgbClr val="000000"/>
            </a:solidFill>
            <a:round/>
            <a:headEnd/>
            <a:tailEnd/>
          </a:ln>
        </p:spPr>
        <p:txBody>
          <a:bodyPr/>
          <a:lstStyle/>
          <a:p>
            <a:endParaRPr lang="en-US"/>
          </a:p>
        </p:txBody>
      </p:sp>
      <p:sp>
        <p:nvSpPr>
          <p:cNvPr id="24580" name="Line 411"/>
          <p:cNvSpPr>
            <a:spLocks noChangeShapeType="1"/>
          </p:cNvSpPr>
          <p:nvPr/>
        </p:nvSpPr>
        <p:spPr bwMode="auto">
          <a:xfrm>
            <a:off x="6229350" y="3459163"/>
            <a:ext cx="0" cy="0"/>
          </a:xfrm>
          <a:prstGeom prst="line">
            <a:avLst/>
          </a:prstGeom>
          <a:noFill/>
          <a:ln w="12700" cap="rnd">
            <a:solidFill>
              <a:srgbClr val="000000"/>
            </a:solidFill>
            <a:round/>
            <a:headEnd/>
            <a:tailEnd/>
          </a:ln>
        </p:spPr>
        <p:txBody>
          <a:bodyPr/>
          <a:lstStyle/>
          <a:p>
            <a:endParaRPr lang="en-US"/>
          </a:p>
        </p:txBody>
      </p:sp>
      <p:sp>
        <p:nvSpPr>
          <p:cNvPr id="24581" name="Line 412"/>
          <p:cNvSpPr>
            <a:spLocks noChangeShapeType="1"/>
          </p:cNvSpPr>
          <p:nvPr/>
        </p:nvSpPr>
        <p:spPr bwMode="auto">
          <a:xfrm>
            <a:off x="6229350" y="3687763"/>
            <a:ext cx="0" cy="0"/>
          </a:xfrm>
          <a:prstGeom prst="line">
            <a:avLst/>
          </a:prstGeom>
          <a:noFill/>
          <a:ln w="12700" cap="rnd">
            <a:solidFill>
              <a:srgbClr val="000000"/>
            </a:solidFill>
            <a:round/>
            <a:headEnd/>
            <a:tailEnd/>
          </a:ln>
        </p:spPr>
        <p:txBody>
          <a:bodyPr/>
          <a:lstStyle/>
          <a:p>
            <a:endParaRPr lang="en-US"/>
          </a:p>
        </p:txBody>
      </p:sp>
      <p:sp>
        <p:nvSpPr>
          <p:cNvPr id="24582" name="Line 434"/>
          <p:cNvSpPr>
            <a:spLocks noChangeShapeType="1"/>
          </p:cNvSpPr>
          <p:nvPr/>
        </p:nvSpPr>
        <p:spPr bwMode="auto">
          <a:xfrm>
            <a:off x="5619750" y="2840038"/>
            <a:ext cx="0" cy="0"/>
          </a:xfrm>
          <a:prstGeom prst="line">
            <a:avLst/>
          </a:prstGeom>
          <a:noFill/>
          <a:ln w="12700" cap="rnd">
            <a:solidFill>
              <a:srgbClr val="000000"/>
            </a:solidFill>
            <a:round/>
            <a:headEnd/>
            <a:tailEnd/>
          </a:ln>
        </p:spPr>
        <p:txBody>
          <a:bodyPr/>
          <a:lstStyle/>
          <a:p>
            <a:endParaRPr lang="en-US"/>
          </a:p>
        </p:txBody>
      </p:sp>
      <p:sp>
        <p:nvSpPr>
          <p:cNvPr id="24583" name="Line 492"/>
          <p:cNvSpPr>
            <a:spLocks noChangeShapeType="1"/>
          </p:cNvSpPr>
          <p:nvPr/>
        </p:nvSpPr>
        <p:spPr bwMode="auto">
          <a:xfrm>
            <a:off x="5619750" y="3687763"/>
            <a:ext cx="0" cy="0"/>
          </a:xfrm>
          <a:prstGeom prst="line">
            <a:avLst/>
          </a:prstGeom>
          <a:noFill/>
          <a:ln w="12700" cap="rnd">
            <a:solidFill>
              <a:srgbClr val="000000"/>
            </a:solidFill>
            <a:round/>
            <a:headEnd/>
            <a:tailEnd/>
          </a:ln>
        </p:spPr>
        <p:txBody>
          <a:bodyPr/>
          <a:lstStyle/>
          <a:p>
            <a:endParaRPr lang="en-US"/>
          </a:p>
        </p:txBody>
      </p:sp>
      <p:graphicFrame>
        <p:nvGraphicFramePr>
          <p:cNvPr id="26154" name="Group 554"/>
          <p:cNvGraphicFramePr>
            <a:graphicFrameLocks noGrp="1"/>
          </p:cNvGraphicFramePr>
          <p:nvPr/>
        </p:nvGraphicFramePr>
        <p:xfrm>
          <a:off x="755650" y="2636838"/>
          <a:ext cx="7488238" cy="3019425"/>
        </p:xfrm>
        <a:graphic>
          <a:graphicData uri="http://schemas.openxmlformats.org/drawingml/2006/table">
            <a:tbl>
              <a:tblPr/>
              <a:tblGrid>
                <a:gridCol w="2190750"/>
                <a:gridCol w="989013"/>
                <a:gridCol w="1060450"/>
                <a:gridCol w="1060450"/>
                <a:gridCol w="1058862"/>
                <a:gridCol w="1128713"/>
              </a:tblGrid>
              <a:tr h="457200">
                <a:tc rowSpan="2" grid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Naziv mjere</a:t>
                      </a:r>
                      <a:endParaRPr kumimoji="0" lang="hr-HR" sz="1200" b="0" i="0" u="none" strike="noStrike" cap="none" normalizeH="0" baseline="0" smtClean="0">
                        <a:ln>
                          <a:noFill/>
                        </a:ln>
                        <a:solidFill>
                          <a:srgbClr val="7C7F87"/>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hMerge="1">
                  <a:txBody>
                    <a:bodyPr/>
                    <a:lstStyle/>
                    <a:p>
                      <a:endParaRPr lang="sr-Latn-CS"/>
                    </a:p>
                  </a:txBody>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poslodavac</a:t>
                      </a:r>
                      <a:endParaRPr kumimoji="0" lang="hr-HR" sz="1200" b="0" i="0" u="none" strike="noStrike" cap="none" normalizeH="0" baseline="0" smtClean="0">
                        <a:ln>
                          <a:noFill/>
                        </a:ln>
                        <a:solidFill>
                          <a:srgbClr val="7C7F87"/>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Iznos subvencije </a:t>
                      </a:r>
                      <a:br>
                        <a:rPr kumimoji="0" lang="hr-HR" sz="1200" b="0" i="0" u="none" strike="noStrike" cap="none" normalizeH="0" baseline="0" smtClean="0">
                          <a:ln>
                            <a:noFill/>
                          </a:ln>
                          <a:solidFill>
                            <a:schemeClr val="tx1"/>
                          </a:solidFill>
                          <a:effectLst/>
                          <a:latin typeface="Arial" charset="0"/>
                          <a:cs typeface="Arial" charset="0"/>
                        </a:rPr>
                      </a:br>
                      <a:r>
                        <a:rPr kumimoji="0" lang="hr-HR" sz="1200" b="0" i="0" u="none" strike="noStrike" cap="none" normalizeH="0" baseline="0" smtClean="0">
                          <a:ln>
                            <a:noFill/>
                          </a:ln>
                          <a:solidFill>
                            <a:schemeClr val="tx1"/>
                          </a:solidFill>
                          <a:effectLst/>
                          <a:latin typeface="Arial" charset="0"/>
                          <a:cs typeface="Arial" charset="0"/>
                        </a:rPr>
                        <a:t>UKUPNO</a:t>
                      </a:r>
                      <a:endParaRPr kumimoji="0" lang="hr-HR" sz="1200" b="0" i="0" u="none" strike="noStrike" cap="none" normalizeH="0" baseline="0" smtClean="0">
                        <a:ln>
                          <a:noFill/>
                        </a:ln>
                        <a:solidFill>
                          <a:srgbClr val="7C7F87"/>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sr-Latn-CS"/>
                    </a:p>
                  </a:txBody>
                  <a:tcPr/>
                </a:tc>
                <a:tc hMerge="1">
                  <a:txBody>
                    <a:bodyPr/>
                    <a:lstStyle/>
                    <a:p>
                      <a:endParaRPr lang="sr-Latn-CS"/>
                    </a:p>
                  </a:txBody>
                  <a:tcPr/>
                </a:tc>
              </a:tr>
              <a:tr h="365125">
                <a:tc gridSpan="2" vMerge="1">
                  <a:txBody>
                    <a:bodyPr/>
                    <a:lstStyle/>
                    <a:p>
                      <a:endParaRPr lang="sr-Latn-CS"/>
                    </a:p>
                  </a:txBody>
                  <a:tcPr/>
                </a:tc>
                <a:tc hMerge="1" vMerge="1">
                  <a:txBody>
                    <a:bodyPr/>
                    <a:lstStyle/>
                    <a:p>
                      <a:endParaRPr lang="sr-Latn-CS"/>
                    </a:p>
                  </a:txBody>
                  <a:tcPr/>
                </a:tc>
                <a:tc vMerge="1">
                  <a:txBody>
                    <a:bodyPr/>
                    <a:lstStyle/>
                    <a:p>
                      <a:endParaRPr lang="sr-Latn-CS"/>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RBZ</a:t>
                      </a:r>
                      <a:endParaRPr kumimoji="0" lang="hr-HR" sz="1200" b="0" i="0" u="none" strike="noStrike" cap="none" normalizeH="0" baseline="0" smtClean="0">
                        <a:ln>
                          <a:noFill/>
                        </a:ln>
                        <a:solidFill>
                          <a:srgbClr val="7C7F87"/>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SSS</a:t>
                      </a:r>
                      <a:endParaRPr kumimoji="0" lang="hr-HR" sz="1200" b="0" i="0" u="none" strike="noStrike" cap="none" normalizeH="0" baseline="0" smtClean="0">
                        <a:ln>
                          <a:noFill/>
                        </a:ln>
                        <a:solidFill>
                          <a:srgbClr val="7C7F87"/>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VŠS/VSS</a:t>
                      </a:r>
                      <a:endParaRPr kumimoji="0" lang="hr-HR" sz="1200" b="0" i="0" u="none" strike="noStrike" cap="none" normalizeH="0" baseline="0" smtClean="0">
                        <a:ln>
                          <a:noFill/>
                        </a:ln>
                        <a:solidFill>
                          <a:srgbClr val="7C7F87"/>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4638">
                <a:tc rowSpan="8">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Sufinanciranje samozapošljavanja nezaposlenih osoba</a:t>
                      </a:r>
                      <a:endParaRPr kumimoji="0" lang="hr-HR" sz="1200" b="0" i="0" u="none" strike="noStrike" cap="none" normalizeH="0" baseline="0" smtClean="0">
                        <a:ln>
                          <a:noFill/>
                        </a:ln>
                        <a:solidFill>
                          <a:srgbClr val="7C7F87"/>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4">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ostali</a:t>
                      </a:r>
                      <a:endParaRPr kumimoji="0" lang="hr-HR" sz="1200" b="0" i="0" u="none" strike="noStrike" cap="none" normalizeH="0" baseline="0" smtClean="0">
                        <a:ln>
                          <a:noFill/>
                        </a:ln>
                        <a:solidFill>
                          <a:srgbClr val="7C7F87"/>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4">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mali</a:t>
                      </a:r>
                      <a:endParaRPr kumimoji="0" lang="hr-HR" sz="1200" b="0" i="0" u="none" strike="noStrike" cap="none" normalizeH="0" baseline="0" smtClean="0">
                        <a:ln>
                          <a:noFill/>
                        </a:ln>
                        <a:solidFill>
                          <a:srgbClr val="7C7F87"/>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18.880,80</a:t>
                      </a:r>
                      <a:endParaRPr kumimoji="0" lang="hr-HR" sz="1200" b="0" i="0" u="none" strike="noStrike" cap="none" normalizeH="0" baseline="0" smtClean="0">
                        <a:ln>
                          <a:noFill/>
                        </a:ln>
                        <a:solidFill>
                          <a:srgbClr val="7C7F87"/>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sr-Latn-CS"/>
                    </a:p>
                  </a:txBody>
                  <a:tcPr/>
                </a:tc>
                <a:tc hMerge="1">
                  <a:txBody>
                    <a:bodyPr/>
                    <a:lstStyle/>
                    <a:p>
                      <a:endParaRPr lang="sr-Latn-CS"/>
                    </a:p>
                  </a:txBody>
                  <a:tcPr/>
                </a:tc>
              </a:tr>
              <a:tr h="274638">
                <a:tc vMerge="1">
                  <a:txBody>
                    <a:bodyPr/>
                    <a:lstStyle/>
                    <a:p>
                      <a:endParaRPr lang="sr-Latn-CS"/>
                    </a:p>
                  </a:txBody>
                  <a:tcPr/>
                </a:tc>
                <a:tc vMerge="1">
                  <a:txBody>
                    <a:bodyPr/>
                    <a:lstStyle/>
                    <a:p>
                      <a:endParaRPr lang="sr-Latn-CS"/>
                    </a:p>
                  </a:txBody>
                  <a:tcPr/>
                </a:tc>
                <a:tc vMerge="1">
                  <a:txBody>
                    <a:bodyPr/>
                    <a:lstStyle/>
                    <a:p>
                      <a:endParaRPr lang="sr-Latn-CS"/>
                    </a:p>
                  </a:txBody>
                  <a:tcPr/>
                </a:tc>
                <a:tc grid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25.567,80</a:t>
                      </a:r>
                      <a:endParaRPr kumimoji="0" lang="hr-HR" sz="1200" b="0" i="0" u="none" strike="noStrike" cap="none" normalizeH="0" baseline="0" smtClean="0">
                        <a:ln>
                          <a:noFill/>
                        </a:ln>
                        <a:solidFill>
                          <a:srgbClr val="7C7F87"/>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sr-Latn-CS"/>
                    </a:p>
                  </a:txBody>
                  <a:tcPr/>
                </a:tc>
                <a:tc hMerge="1">
                  <a:txBody>
                    <a:bodyPr/>
                    <a:lstStyle/>
                    <a:p>
                      <a:endParaRPr lang="sr-Latn-CS"/>
                    </a:p>
                  </a:txBody>
                  <a:tcPr/>
                </a:tc>
              </a:tr>
              <a:tr h="228600">
                <a:tc vMerge="1">
                  <a:txBody>
                    <a:bodyPr/>
                    <a:lstStyle/>
                    <a:p>
                      <a:endParaRPr lang="sr-Latn-CS"/>
                    </a:p>
                  </a:txBody>
                  <a:tcPr/>
                </a:tc>
                <a:tc vMerge="1">
                  <a:txBody>
                    <a:bodyPr/>
                    <a:lstStyle/>
                    <a:p>
                      <a:endParaRPr lang="sr-Latn-CS"/>
                    </a:p>
                  </a:txBody>
                  <a:tcPr/>
                </a:tc>
                <a:tc vMerge="1">
                  <a:txBody>
                    <a:bodyPr/>
                    <a:lstStyle/>
                    <a:p>
                      <a:endParaRPr lang="sr-Latn-CS"/>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0,00</a:t>
                      </a:r>
                      <a:endParaRPr kumimoji="0" lang="hr-HR" sz="1200" b="0" i="0" u="none" strike="noStrike" cap="none" normalizeH="0" baseline="0" smtClean="0">
                        <a:ln>
                          <a:noFill/>
                        </a:ln>
                        <a:solidFill>
                          <a:srgbClr val="7C7F87"/>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29.479,60</a:t>
                      </a:r>
                      <a:endParaRPr kumimoji="0" lang="hr-HR" sz="1200" b="0" i="0" u="none" strike="noStrike" cap="none" normalizeH="0" baseline="0" smtClean="0">
                        <a:ln>
                          <a:noFill/>
                        </a:ln>
                        <a:solidFill>
                          <a:srgbClr val="7C7F87"/>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0,00</a:t>
                      </a:r>
                      <a:endParaRPr kumimoji="0" lang="hr-HR" sz="1200" b="0" i="0" u="none" strike="noStrike" cap="none" normalizeH="0" baseline="0" smtClean="0">
                        <a:ln>
                          <a:noFill/>
                        </a:ln>
                        <a:solidFill>
                          <a:srgbClr val="7C7F87"/>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4638">
                <a:tc vMerge="1">
                  <a:txBody>
                    <a:bodyPr/>
                    <a:lstStyle/>
                    <a:p>
                      <a:endParaRPr lang="sr-Latn-CS"/>
                    </a:p>
                  </a:txBody>
                  <a:tcPr/>
                </a:tc>
                <a:tc vMerge="1">
                  <a:txBody>
                    <a:bodyPr/>
                    <a:lstStyle/>
                    <a:p>
                      <a:endParaRPr lang="sr-Latn-CS"/>
                    </a:p>
                  </a:txBody>
                  <a:tcPr/>
                </a:tc>
                <a:tc vMerge="1">
                  <a:txBody>
                    <a:bodyPr/>
                    <a:lstStyle/>
                    <a:p>
                      <a:endParaRPr lang="sr-Latn-CS"/>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0,00</a:t>
                      </a:r>
                      <a:endParaRPr kumimoji="0" lang="hr-HR" sz="1200" b="0" i="0" u="none" strike="noStrike" cap="none" normalizeH="0" baseline="0" smtClean="0">
                        <a:ln>
                          <a:noFill/>
                        </a:ln>
                        <a:solidFill>
                          <a:srgbClr val="7C7F87"/>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0,00</a:t>
                      </a:r>
                      <a:endParaRPr kumimoji="0" lang="hr-HR" sz="1200" b="0" i="0" u="none" strike="noStrike" cap="none" normalizeH="0" baseline="0" smtClean="0">
                        <a:ln>
                          <a:noFill/>
                        </a:ln>
                        <a:solidFill>
                          <a:srgbClr val="7C7F87"/>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35.401,50</a:t>
                      </a:r>
                      <a:endParaRPr kumimoji="0" lang="hr-HR" sz="1200" b="0" i="0" u="none" strike="noStrike" cap="none" normalizeH="0" baseline="0" smtClean="0">
                        <a:ln>
                          <a:noFill/>
                        </a:ln>
                        <a:solidFill>
                          <a:srgbClr val="7C7F87"/>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4638">
                <a:tc vMerge="1">
                  <a:txBody>
                    <a:bodyPr/>
                    <a:lstStyle/>
                    <a:p>
                      <a:endParaRPr lang="sr-Latn-CS"/>
                    </a:p>
                  </a:txBody>
                  <a:tcPr/>
                </a:tc>
                <a:tc rowSpan="4">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osobe s invaliditet.</a:t>
                      </a:r>
                      <a:endParaRPr kumimoji="0" lang="hr-HR" sz="1200" b="0" i="0" u="none" strike="noStrike" cap="none" normalizeH="0" baseline="0" smtClean="0">
                        <a:ln>
                          <a:noFill/>
                        </a:ln>
                        <a:solidFill>
                          <a:srgbClr val="7C7F87"/>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4">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mali</a:t>
                      </a:r>
                      <a:endParaRPr kumimoji="0" lang="hr-HR" sz="1200" b="0" i="0" u="none" strike="noStrike" cap="none" normalizeH="0" baseline="0" smtClean="0">
                        <a:ln>
                          <a:noFill/>
                        </a:ln>
                        <a:solidFill>
                          <a:srgbClr val="7C7F87"/>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28.321,20</a:t>
                      </a:r>
                      <a:endParaRPr kumimoji="0" lang="hr-HR" sz="1200" b="0" i="0" u="none" strike="noStrike" cap="none" normalizeH="0" baseline="0" smtClean="0">
                        <a:ln>
                          <a:noFill/>
                        </a:ln>
                        <a:solidFill>
                          <a:srgbClr val="7C7F87"/>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sr-Latn-CS"/>
                    </a:p>
                  </a:txBody>
                  <a:tcPr/>
                </a:tc>
                <a:tc hMerge="1">
                  <a:txBody>
                    <a:bodyPr/>
                    <a:lstStyle/>
                    <a:p>
                      <a:endParaRPr lang="sr-Latn-CS"/>
                    </a:p>
                  </a:txBody>
                  <a:tcPr/>
                </a:tc>
              </a:tr>
              <a:tr h="274638">
                <a:tc vMerge="1">
                  <a:txBody>
                    <a:bodyPr/>
                    <a:lstStyle/>
                    <a:p>
                      <a:endParaRPr lang="sr-Latn-CS"/>
                    </a:p>
                  </a:txBody>
                  <a:tcPr/>
                </a:tc>
                <a:tc vMerge="1">
                  <a:txBody>
                    <a:bodyPr/>
                    <a:lstStyle/>
                    <a:p>
                      <a:endParaRPr lang="sr-Latn-CS"/>
                    </a:p>
                  </a:txBody>
                  <a:tcPr/>
                </a:tc>
                <a:tc vMerge="1">
                  <a:txBody>
                    <a:bodyPr/>
                    <a:lstStyle/>
                    <a:p>
                      <a:endParaRPr lang="sr-Latn-CS"/>
                    </a:p>
                  </a:txBody>
                  <a:tcPr/>
                </a:tc>
                <a:tc grid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38.351,60</a:t>
                      </a:r>
                      <a:endParaRPr kumimoji="0" lang="hr-HR" sz="1200" b="0" i="0" u="none" strike="noStrike" cap="none" normalizeH="0" baseline="0" smtClean="0">
                        <a:ln>
                          <a:noFill/>
                        </a:ln>
                        <a:solidFill>
                          <a:srgbClr val="7C7F87"/>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sr-Latn-CS"/>
                    </a:p>
                  </a:txBody>
                  <a:tcPr/>
                </a:tc>
                <a:tc hMerge="1">
                  <a:txBody>
                    <a:bodyPr/>
                    <a:lstStyle/>
                    <a:p>
                      <a:endParaRPr lang="sr-Latn-CS"/>
                    </a:p>
                  </a:txBody>
                  <a:tcPr/>
                </a:tc>
              </a:tr>
              <a:tr h="274638">
                <a:tc vMerge="1">
                  <a:txBody>
                    <a:bodyPr/>
                    <a:lstStyle/>
                    <a:p>
                      <a:endParaRPr lang="sr-Latn-CS"/>
                    </a:p>
                  </a:txBody>
                  <a:tcPr/>
                </a:tc>
                <a:tc vMerge="1">
                  <a:txBody>
                    <a:bodyPr/>
                    <a:lstStyle/>
                    <a:p>
                      <a:endParaRPr lang="sr-Latn-CS"/>
                    </a:p>
                  </a:txBody>
                  <a:tcPr/>
                </a:tc>
                <a:tc vMerge="1">
                  <a:txBody>
                    <a:bodyPr/>
                    <a:lstStyle/>
                    <a:p>
                      <a:endParaRPr lang="sr-Latn-CS"/>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0,00</a:t>
                      </a:r>
                      <a:endParaRPr kumimoji="0" lang="hr-HR" sz="1200" b="0" i="0" u="none" strike="noStrike" cap="none" normalizeH="0" baseline="0" smtClean="0">
                        <a:ln>
                          <a:noFill/>
                        </a:ln>
                        <a:solidFill>
                          <a:srgbClr val="7C7F87"/>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44.219,40</a:t>
                      </a:r>
                      <a:endParaRPr kumimoji="0" lang="hr-HR" sz="1200" b="0" i="0" u="none" strike="noStrike" cap="none" normalizeH="0" baseline="0" smtClean="0">
                        <a:ln>
                          <a:noFill/>
                        </a:ln>
                        <a:solidFill>
                          <a:srgbClr val="7C7F87"/>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0,00</a:t>
                      </a:r>
                      <a:endParaRPr kumimoji="0" lang="hr-HR" sz="1200" b="0" i="0" u="none" strike="noStrike" cap="none" normalizeH="0" baseline="0" smtClean="0">
                        <a:ln>
                          <a:noFill/>
                        </a:ln>
                        <a:solidFill>
                          <a:srgbClr val="7C7F87"/>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28600">
                <a:tc vMerge="1">
                  <a:txBody>
                    <a:bodyPr/>
                    <a:lstStyle/>
                    <a:p>
                      <a:endParaRPr lang="sr-Latn-CS"/>
                    </a:p>
                  </a:txBody>
                  <a:tcPr/>
                </a:tc>
                <a:tc vMerge="1">
                  <a:txBody>
                    <a:bodyPr/>
                    <a:lstStyle/>
                    <a:p>
                      <a:endParaRPr lang="sr-Latn-CS"/>
                    </a:p>
                  </a:txBody>
                  <a:tcPr/>
                </a:tc>
                <a:tc vMerge="1">
                  <a:txBody>
                    <a:bodyPr/>
                    <a:lstStyle/>
                    <a:p>
                      <a:endParaRPr lang="sr-Latn-CS"/>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0,00</a:t>
                      </a:r>
                      <a:endParaRPr kumimoji="0" lang="hr-HR" sz="1200" b="0" i="0" u="none" strike="noStrike" cap="none" normalizeH="0" baseline="0" smtClean="0">
                        <a:ln>
                          <a:noFill/>
                        </a:ln>
                        <a:solidFill>
                          <a:srgbClr val="7C7F87"/>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0,00</a:t>
                      </a:r>
                      <a:endParaRPr kumimoji="0" lang="hr-HR" sz="1200" b="0" i="0" u="none" strike="noStrike" cap="none" normalizeH="0" baseline="0" smtClean="0">
                        <a:ln>
                          <a:noFill/>
                        </a:ln>
                        <a:solidFill>
                          <a:srgbClr val="7C7F87"/>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53.102,25</a:t>
                      </a:r>
                      <a:endParaRPr kumimoji="0" lang="hr-HR" sz="1200" b="0" i="0" u="none" strike="noStrike" cap="none" normalizeH="0" baseline="0" smtClean="0">
                        <a:ln>
                          <a:noFill/>
                        </a:ln>
                        <a:solidFill>
                          <a:srgbClr val="7C7F87"/>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2"/>
          <p:cNvSpPr>
            <a:spLocks noGrp="1" noChangeArrowheads="1"/>
          </p:cNvSpPr>
          <p:nvPr>
            <p:ph type="title" idx="4294967295"/>
          </p:nvPr>
        </p:nvSpPr>
        <p:spPr bwMode="auto">
          <a:xfrm>
            <a:off x="323850" y="908050"/>
            <a:ext cx="8229600" cy="782638"/>
          </a:xfrm>
          <a:prstGeom prst="rect">
            <a:avLst/>
          </a:prstGeom>
          <a:ln>
            <a:miter lim="800000"/>
            <a:headEnd/>
            <a:tailEnd/>
          </a:ln>
        </p:spPr>
        <p:txBody>
          <a:bodyPr/>
          <a:lstStyle/>
          <a:p>
            <a:pPr>
              <a:lnSpc>
                <a:spcPct val="110000"/>
              </a:lnSpc>
              <a:defRPr/>
            </a:pPr>
            <a:r>
              <a:rPr lang="hr-HR" sz="2400" smtClean="0">
                <a:solidFill>
                  <a:schemeClr val="hlink"/>
                </a:solidFill>
              </a:rPr>
              <a:t>P</a:t>
            </a:r>
            <a:r>
              <a:rPr lang="hr-HR" sz="2400" smtClean="0">
                <a:solidFill>
                  <a:schemeClr val="hlink"/>
                </a:solidFill>
                <a:latin typeface="Arial" charset="0"/>
              </a:rPr>
              <a:t>otpore za usavršavanje</a:t>
            </a:r>
          </a:p>
        </p:txBody>
      </p:sp>
      <p:sp>
        <p:nvSpPr>
          <p:cNvPr id="25602" name="Rectangle 3"/>
          <p:cNvSpPr>
            <a:spLocks noGrp="1" noChangeArrowheads="1"/>
          </p:cNvSpPr>
          <p:nvPr>
            <p:ph sz="half" idx="1"/>
          </p:nvPr>
        </p:nvSpPr>
        <p:spPr>
          <a:xfrm>
            <a:off x="611188" y="1557338"/>
            <a:ext cx="7704137" cy="4751387"/>
          </a:xfrm>
        </p:spPr>
        <p:txBody>
          <a:bodyPr/>
          <a:lstStyle/>
          <a:p>
            <a:pPr marL="457200" indent="-457200" algn="just">
              <a:buFontTx/>
              <a:buNone/>
            </a:pPr>
            <a:r>
              <a:rPr lang="hr-HR" sz="1600" smtClean="0">
                <a:effectLst/>
                <a:latin typeface="Arial" charset="0"/>
                <a:cs typeface="Arial" charset="0"/>
              </a:rPr>
              <a:t>	</a:t>
            </a:r>
            <a:r>
              <a:rPr lang="hr-HR" sz="1600" b="1" smtClean="0">
                <a:effectLst/>
                <a:latin typeface="Arial" charset="0"/>
                <a:cs typeface="Arial" charset="0"/>
              </a:rPr>
              <a:t>„</a:t>
            </a:r>
            <a:r>
              <a:rPr lang="pl-PL" sz="1600" b="1" smtClean="0">
                <a:effectLst/>
                <a:latin typeface="Arial" charset="0"/>
                <a:cs typeface="Arial" charset="0"/>
              </a:rPr>
              <a:t>Učim uz posao” – potpora za usavršavanje novozaposlenih osoba (svi paketi)</a:t>
            </a:r>
          </a:p>
          <a:p>
            <a:pPr marL="457200" indent="-457200" algn="just"/>
            <a:r>
              <a:rPr lang="hr-HR" sz="1600" smtClean="0">
                <a:effectLst/>
                <a:latin typeface="Arial" charset="0"/>
                <a:cs typeface="Arial" charset="0"/>
              </a:rPr>
              <a:t>Nezaposlene osobe bez obzira na razinu obrazovanja i radni staž </a:t>
            </a:r>
          </a:p>
          <a:p>
            <a:pPr marL="457200" indent="-457200" algn="just"/>
            <a:r>
              <a:rPr lang="hr-HR" sz="1600" smtClean="0">
                <a:effectLst/>
                <a:latin typeface="Arial" charset="0"/>
                <a:cs typeface="Arial" charset="0"/>
              </a:rPr>
              <a:t>mlade osobe bez radnog staža </a:t>
            </a:r>
          </a:p>
          <a:p>
            <a:pPr marL="457200" indent="-457200" algn="just"/>
            <a:r>
              <a:rPr lang="hr-HR" sz="1600" smtClean="0">
                <a:effectLst/>
                <a:latin typeface="Arial" charset="0"/>
                <a:cs typeface="Arial" charset="0"/>
              </a:rPr>
              <a:t>dugotrajno nezaposlene osobe</a:t>
            </a:r>
          </a:p>
          <a:p>
            <a:pPr marL="457200" indent="-457200" algn="just"/>
            <a:r>
              <a:rPr lang="hr-HR" sz="1600" smtClean="0">
                <a:effectLst/>
                <a:latin typeface="Arial" charset="0"/>
                <a:cs typeface="Arial" charset="0"/>
              </a:rPr>
              <a:t>osobe iznad 50 godina </a:t>
            </a:r>
          </a:p>
          <a:p>
            <a:pPr marL="457200" indent="-457200" algn="just"/>
            <a:r>
              <a:rPr lang="hr-HR" sz="1600" smtClean="0">
                <a:effectLst/>
                <a:latin typeface="Arial" charset="0"/>
                <a:cs typeface="Arial" charset="0"/>
              </a:rPr>
              <a:t>posebne skupine nezaposlenih </a:t>
            </a:r>
          </a:p>
          <a:p>
            <a:pPr marL="457200" indent="-457200" algn="just"/>
            <a:r>
              <a:rPr lang="hr-HR" sz="1600" smtClean="0">
                <a:effectLst/>
                <a:latin typeface="Arial" charset="0"/>
                <a:cs typeface="Arial" charset="0"/>
              </a:rPr>
              <a:t>osobe s invaliditetom</a:t>
            </a:r>
          </a:p>
          <a:p>
            <a:pPr marL="457200" indent="-457200" algn="just">
              <a:buFontTx/>
              <a:buNone/>
            </a:pPr>
            <a:endParaRPr lang="pl-PL" sz="1600" smtClean="0">
              <a:effectLst/>
              <a:latin typeface="Arial" charset="0"/>
              <a:cs typeface="Arial" charset="0"/>
            </a:endParaRPr>
          </a:p>
          <a:p>
            <a:pPr marL="457200" indent="-457200" algn="just">
              <a:buFontTx/>
              <a:buNone/>
            </a:pPr>
            <a:r>
              <a:rPr lang="pl-PL" sz="1600" smtClean="0">
                <a:effectLst/>
                <a:latin typeface="Arial" charset="0"/>
                <a:cs typeface="Arial" charset="0"/>
              </a:rPr>
              <a:t>	</a:t>
            </a:r>
            <a:r>
              <a:rPr lang="pl-PL" sz="1600" b="1" smtClean="0">
                <a:effectLst/>
                <a:latin typeface="Arial" charset="0"/>
                <a:cs typeface="Arial" charset="0"/>
              </a:rPr>
              <a:t>„Znanje se isplati i za zaposlene” – sufinanciranje obrazovanja zaposlenih u uvjetima uvođenja novih tehnologija i viših standarda i promjene proizvodnog programa poslodavca (paket „Važno je očuvati radno mjesto”)</a:t>
            </a:r>
            <a:r>
              <a:rPr lang="pl-PL" sz="1600" smtClean="0">
                <a:effectLst/>
                <a:latin typeface="Arial" charset="0"/>
                <a:cs typeface="Arial" charset="0"/>
              </a:rPr>
              <a:t> </a:t>
            </a:r>
          </a:p>
          <a:p>
            <a:pPr marL="457200" indent="-457200" algn="just"/>
            <a:r>
              <a:rPr lang="hr-HR" sz="1600" smtClean="0">
                <a:effectLst/>
                <a:latin typeface="Arial" charset="0"/>
                <a:cs typeface="Arial" charset="0"/>
              </a:rPr>
              <a:t>Zaposlene osobe kojima prijeti gubitak radnog mjesta zbog uvođenja novih tehnologija, viših standarda i promjene proizvodnih programa te zaposlene osobe iznad 50 godina kojima prijeti gubitak radnog mjesta u uvjetima kada poslodavac prelazi na nove proizvodne programe ili nove tehnologije </a:t>
            </a:r>
          </a:p>
          <a:p>
            <a:pPr marL="457200" indent="-457200" algn="just">
              <a:buFontTx/>
              <a:buNone/>
            </a:pPr>
            <a:endParaRPr lang="hr-HR" sz="1600" smtClean="0">
              <a:effectLst/>
              <a:latin typeface="Arial" charset="0"/>
              <a:cs typeface="Arial" charset="0"/>
            </a:endParaRPr>
          </a:p>
          <a:p>
            <a:pPr marL="457200" indent="-457200" algn="just">
              <a:buFontTx/>
              <a:buNone/>
            </a:pPr>
            <a:endParaRPr lang="hr-HR" sz="1600" smtClean="0">
              <a:effectLst/>
              <a:latin typeface="Arial" charset="0"/>
              <a:cs typeface="Arial"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46" name="Rectangle 34"/>
          <p:cNvSpPr>
            <a:spLocks noGrp="1" noChangeArrowheads="1"/>
          </p:cNvSpPr>
          <p:nvPr>
            <p:ph type="title"/>
          </p:nvPr>
        </p:nvSpPr>
        <p:spPr bwMode="auto">
          <a:ln>
            <a:miter lim="800000"/>
            <a:headEnd/>
            <a:tailEnd/>
          </a:ln>
        </p:spPr>
        <p:txBody>
          <a:bodyPr vert="horz" wrap="square" lIns="91440" tIns="45720" rIns="91440" bIns="45720" numCol="1" anchor="t" anchorCtr="0" compatLnSpc="1">
            <a:prstTxWarp prst="textNoShape">
              <a:avLst/>
            </a:prstTxWarp>
          </a:bodyPr>
          <a:lstStyle/>
          <a:p>
            <a:pPr>
              <a:defRPr/>
            </a:pPr>
            <a:r>
              <a:rPr lang="hr-HR" sz="2800" smtClean="0">
                <a:solidFill>
                  <a:schemeClr val="hlink"/>
                </a:solidFill>
              </a:rPr>
              <a:t/>
            </a:r>
            <a:br>
              <a:rPr lang="hr-HR" sz="2800" smtClean="0">
                <a:solidFill>
                  <a:schemeClr val="hlink"/>
                </a:solidFill>
              </a:rPr>
            </a:br>
            <a:r>
              <a:rPr lang="hr-HR" sz="2800" smtClean="0">
                <a:solidFill>
                  <a:schemeClr val="hlink"/>
                </a:solidFill>
              </a:rPr>
              <a:t/>
            </a:r>
            <a:br>
              <a:rPr lang="hr-HR" sz="2800" smtClean="0">
                <a:solidFill>
                  <a:schemeClr val="hlink"/>
                </a:solidFill>
              </a:rPr>
            </a:br>
            <a:r>
              <a:rPr lang="hr-HR" sz="2400" smtClean="0">
                <a:solidFill>
                  <a:schemeClr val="hlink"/>
                </a:solidFill>
                <a:latin typeface="Arial" charset="0"/>
              </a:rPr>
              <a:t>Potpore za usavršavanje</a:t>
            </a:r>
          </a:p>
        </p:txBody>
      </p:sp>
      <p:graphicFrame>
        <p:nvGraphicFramePr>
          <p:cNvPr id="26657" name="Group 33"/>
          <p:cNvGraphicFramePr>
            <a:graphicFrameLocks noGrp="1"/>
          </p:cNvGraphicFramePr>
          <p:nvPr/>
        </p:nvGraphicFramePr>
        <p:xfrm>
          <a:off x="1476375" y="2349500"/>
          <a:ext cx="5975350" cy="1897063"/>
        </p:xfrm>
        <a:graphic>
          <a:graphicData uri="http://schemas.openxmlformats.org/drawingml/2006/table">
            <a:tbl>
              <a:tblPr/>
              <a:tblGrid>
                <a:gridCol w="1192213"/>
                <a:gridCol w="1177925"/>
                <a:gridCol w="1470025"/>
                <a:gridCol w="2135187"/>
              </a:tblGrid>
              <a:tr h="56038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Vrsta usavršavanja</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Status poslodavca</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Intenzitet opravdanog troška</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Maksimalan iznos potpore za usavršavanje po osobi</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3213">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Opće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mali i srednji</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70%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11.400,00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44488">
                <a:tc vMerge="1">
                  <a:txBody>
                    <a:bodyPr/>
                    <a:lstStyle/>
                    <a:p>
                      <a:endParaRPr lang="sr-Latn-C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veliki</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60%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9.771,00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44488">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Posebno</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mali i srednji</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35%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5.700,00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44488">
                <a:tc vMerge="1">
                  <a:txBody>
                    <a:bodyPr/>
                    <a:lstStyle/>
                    <a:p>
                      <a:endParaRPr lang="sr-Latn-C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veliki</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25%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4.071,00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2"/>
          <p:cNvSpPr>
            <a:spLocks noGrp="1" noChangeArrowheads="1"/>
          </p:cNvSpPr>
          <p:nvPr>
            <p:ph type="title" idx="4294967295"/>
          </p:nvPr>
        </p:nvSpPr>
        <p:spPr bwMode="auto">
          <a:xfrm>
            <a:off x="395288" y="692150"/>
            <a:ext cx="8229600" cy="1143000"/>
          </a:xfrm>
          <a:prstGeom prst="rect">
            <a:avLst/>
          </a:prstGeom>
          <a:ln>
            <a:miter lim="800000"/>
            <a:headEnd/>
            <a:tailEnd/>
          </a:ln>
        </p:spPr>
        <p:txBody>
          <a:bodyPr/>
          <a:lstStyle/>
          <a:p>
            <a:pPr>
              <a:lnSpc>
                <a:spcPct val="110000"/>
              </a:lnSpc>
              <a:defRPr/>
            </a:pPr>
            <a:r>
              <a:rPr lang="hr-HR" sz="2400" smtClean="0">
                <a:solidFill>
                  <a:schemeClr val="hlink"/>
                </a:solidFill>
              </a:rPr>
              <a:t/>
            </a:r>
            <a:br>
              <a:rPr lang="hr-HR" sz="2400" smtClean="0">
                <a:solidFill>
                  <a:schemeClr val="hlink"/>
                </a:solidFill>
              </a:rPr>
            </a:br>
            <a:r>
              <a:rPr lang="hr-HR" sz="2400" smtClean="0">
                <a:solidFill>
                  <a:schemeClr val="hlink"/>
                </a:solidFill>
                <a:latin typeface="Arial" charset="0"/>
              </a:rPr>
              <a:t>Obrazovanje nezaposlenih</a:t>
            </a:r>
          </a:p>
        </p:txBody>
      </p:sp>
      <p:sp>
        <p:nvSpPr>
          <p:cNvPr id="27650" name="Rectangle 3"/>
          <p:cNvSpPr>
            <a:spLocks noGrp="1" noChangeArrowheads="1"/>
          </p:cNvSpPr>
          <p:nvPr>
            <p:ph sz="half" idx="1"/>
          </p:nvPr>
        </p:nvSpPr>
        <p:spPr>
          <a:xfrm>
            <a:off x="684213" y="1916113"/>
            <a:ext cx="7704137" cy="4187825"/>
          </a:xfrm>
        </p:spPr>
        <p:txBody>
          <a:bodyPr/>
          <a:lstStyle/>
          <a:p>
            <a:pPr algn="just">
              <a:buFontTx/>
              <a:buNone/>
            </a:pPr>
            <a:r>
              <a:rPr lang="hr-HR" sz="1600" smtClean="0">
                <a:effectLst/>
                <a:latin typeface="Arial" charset="0"/>
                <a:cs typeface="Arial" charset="0"/>
              </a:rPr>
              <a:t>	</a:t>
            </a:r>
            <a:r>
              <a:rPr lang="hr-HR" sz="1600" b="1" smtClean="0">
                <a:effectLst/>
                <a:latin typeface="Arial" charset="0"/>
                <a:cs typeface="Arial" charset="0"/>
              </a:rPr>
              <a:t>„</a:t>
            </a:r>
            <a:r>
              <a:rPr lang="pl-PL" sz="1600" b="1" smtClean="0">
                <a:effectLst/>
                <a:latin typeface="Arial" charset="0"/>
                <a:cs typeface="Arial" charset="0"/>
              </a:rPr>
              <a:t>Znanje se isplati” – Obrazovanje nezaposlenih prema potrebama tržišta rada (svi paketi)</a:t>
            </a:r>
            <a:r>
              <a:rPr lang="pl-PL" sz="1600" smtClean="0">
                <a:effectLst/>
                <a:latin typeface="Arial" charset="0"/>
                <a:cs typeface="Arial" charset="0"/>
              </a:rPr>
              <a:t> </a:t>
            </a:r>
          </a:p>
          <a:p>
            <a:pPr algn="just"/>
            <a:r>
              <a:rPr lang="hr-HR" sz="1600" smtClean="0">
                <a:effectLst/>
                <a:latin typeface="Arial" charset="0"/>
                <a:cs typeface="Arial" charset="0"/>
              </a:rPr>
              <a:t>Nezaposlene mlade osobe do 29 godina bez radnog staža, žene primarne dobi od 25 do 49 godina, dugotrajno nezaposlene osobe, osobe iznad 50 godina, osobe s invaliditetom, branitelji, djeca i supružnici poginulih i nestalih branitelja, samohrani roditelji, roditelji s 4 i više malodobne djece, roditelji djece s posebnim potrebama, roditelji djece oboljele od malignih bolesti, žrtve obiteljskog nasilja, liječeni ovisnici, žrtve trgovanja ljudima, azilanti, mlade osobe koje su izašle iz sustava skrbi domova za djecu, povratnici s odsluženja zatvorske kazne, osobe na uvjetnoj kazni, ostale nezaposlene osobe - prijavljene u evidenciju nezaposlenih i i potpisan Profesionalni plan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2"/>
          <p:cNvSpPr>
            <a:spLocks noGrp="1" noChangeArrowheads="1"/>
          </p:cNvSpPr>
          <p:nvPr>
            <p:ph type="title" idx="4294967295"/>
          </p:nvPr>
        </p:nvSpPr>
        <p:spPr bwMode="auto">
          <a:xfrm>
            <a:off x="395288" y="692150"/>
            <a:ext cx="8229600" cy="1143000"/>
          </a:xfrm>
          <a:prstGeom prst="rect">
            <a:avLst/>
          </a:prstGeom>
          <a:ln>
            <a:miter lim="800000"/>
            <a:headEnd/>
            <a:tailEnd/>
          </a:ln>
        </p:spPr>
        <p:txBody>
          <a:bodyPr/>
          <a:lstStyle/>
          <a:p>
            <a:pPr>
              <a:lnSpc>
                <a:spcPct val="110000"/>
              </a:lnSpc>
              <a:defRPr/>
            </a:pPr>
            <a:r>
              <a:rPr lang="hr-HR" sz="2400" smtClean="0">
                <a:solidFill>
                  <a:schemeClr val="hlink"/>
                </a:solidFill>
              </a:rPr>
              <a:t/>
            </a:r>
            <a:br>
              <a:rPr lang="hr-HR" sz="2400" smtClean="0">
                <a:solidFill>
                  <a:schemeClr val="hlink"/>
                </a:solidFill>
              </a:rPr>
            </a:br>
            <a:r>
              <a:rPr lang="hr-HR" sz="2400" smtClean="0">
                <a:solidFill>
                  <a:schemeClr val="hlink"/>
                </a:solidFill>
                <a:latin typeface="Arial" charset="0"/>
              </a:rPr>
              <a:t>Obrazovanje nezaposlenih</a:t>
            </a:r>
          </a:p>
        </p:txBody>
      </p:sp>
      <p:sp>
        <p:nvSpPr>
          <p:cNvPr id="28674" name="Rectangle 3"/>
          <p:cNvSpPr>
            <a:spLocks noGrp="1" noChangeArrowheads="1"/>
          </p:cNvSpPr>
          <p:nvPr>
            <p:ph sz="half" idx="1"/>
          </p:nvPr>
        </p:nvSpPr>
        <p:spPr>
          <a:xfrm>
            <a:off x="684213" y="1916113"/>
            <a:ext cx="7704137" cy="4187825"/>
          </a:xfrm>
        </p:spPr>
        <p:txBody>
          <a:bodyPr/>
          <a:lstStyle/>
          <a:p>
            <a:pPr algn="just">
              <a:buFontTx/>
              <a:buNone/>
            </a:pPr>
            <a:r>
              <a:rPr lang="hr-HR" sz="1600" smtClean="0">
                <a:effectLst/>
                <a:latin typeface="Arial" charset="0"/>
                <a:cs typeface="Arial" charset="0"/>
              </a:rPr>
              <a:t>	</a:t>
            </a:r>
            <a:r>
              <a:rPr lang="hr-HR" sz="1600" b="1" smtClean="0">
                <a:effectLst/>
                <a:latin typeface="Arial" charset="0"/>
                <a:cs typeface="Arial" charset="0"/>
              </a:rPr>
              <a:t>„</a:t>
            </a:r>
            <a:r>
              <a:rPr lang="pl-PL" sz="1600" b="1" smtClean="0">
                <a:effectLst/>
                <a:latin typeface="Arial" charset="0"/>
                <a:cs typeface="Arial" charset="0"/>
              </a:rPr>
              <a:t>Znanje se isplati” </a:t>
            </a:r>
          </a:p>
          <a:p>
            <a:pPr algn="just">
              <a:buFontTx/>
              <a:buNone/>
            </a:pPr>
            <a:endParaRPr lang="pl-PL" sz="1600" b="1" smtClean="0">
              <a:effectLst/>
              <a:latin typeface="Arial" charset="0"/>
              <a:cs typeface="Arial" charset="0"/>
            </a:endParaRPr>
          </a:p>
          <a:p>
            <a:pPr algn="just">
              <a:buFontTx/>
              <a:buNone/>
            </a:pPr>
            <a:r>
              <a:rPr lang="hr-HR" sz="1600" b="1" smtClean="0">
                <a:effectLst/>
                <a:latin typeface="Arial" charset="0"/>
                <a:cs typeface="Arial" charset="0"/>
              </a:rPr>
              <a:t>	Troškovi NPPZ-a</a:t>
            </a:r>
            <a:r>
              <a:rPr lang="hr-HR" sz="1600" smtClean="0">
                <a:effectLst/>
                <a:latin typeface="Arial" charset="0"/>
                <a:cs typeface="Arial" charset="0"/>
              </a:rPr>
              <a:t>:</a:t>
            </a:r>
          </a:p>
          <a:p>
            <a:pPr algn="just"/>
            <a:r>
              <a:rPr lang="hr-HR" sz="1600" smtClean="0">
                <a:effectLst/>
                <a:latin typeface="Arial" charset="0"/>
                <a:cs typeface="Arial" charset="0"/>
              </a:rPr>
              <a:t>100% troškova obrazovanja (trošak nastave i materijalni troškovi praktične nastave) obrazovnoj ustanovi, troškovi liječničkih pregleda zdravstvenim ustanovama, troškovi zaštitne odjeće </a:t>
            </a:r>
          </a:p>
          <a:p>
            <a:pPr algn="just">
              <a:buFontTx/>
              <a:buNone/>
            </a:pPr>
            <a:r>
              <a:rPr lang="hr-HR" sz="1600" b="1" smtClean="0">
                <a:effectLst/>
                <a:latin typeface="Arial" charset="0"/>
                <a:cs typeface="Arial" charset="0"/>
              </a:rPr>
              <a:t>	Ostali troškovi</a:t>
            </a:r>
            <a:r>
              <a:rPr lang="hr-HR" sz="1600" smtClean="0">
                <a:effectLst/>
                <a:latin typeface="Arial" charset="0"/>
                <a:cs typeface="Arial" charset="0"/>
              </a:rPr>
              <a:t>:</a:t>
            </a:r>
          </a:p>
          <a:p>
            <a:pPr algn="just"/>
            <a:r>
              <a:rPr lang="hr-HR" sz="1600" smtClean="0">
                <a:effectLst/>
                <a:latin typeface="Arial" charset="0"/>
                <a:cs typeface="Arial" charset="0"/>
              </a:rPr>
              <a:t>novčana pomoć u iznosu reguliranom Zakonom o posredovanju pri zapošljavanju i pravima za vrijeme nezaposlenosti, troškovi prijevoza, troškovi osiguranja po propisima HZMO-a (137,63), troškovi udžbenika, troškovi hranarine za one polaznike obrazovanja koji se obrazuju izvan prebivališta i po licenciranim i posebnim programima pod ingerencijom Ministarstva unutarnjih poslova i Hrvatskog centra za razminiravanje</a:t>
            </a:r>
          </a:p>
          <a:p>
            <a:pPr algn="just">
              <a:buSzTx/>
              <a:buFontTx/>
              <a:buChar char="•"/>
            </a:pPr>
            <a:endParaRPr lang="hr-HR" sz="1600" smtClean="0">
              <a:effectLst/>
              <a:latin typeface="Arial" charset="0"/>
              <a:cs typeface="Arial"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2"/>
          <p:cNvSpPr>
            <a:spLocks noGrp="1" noChangeArrowheads="1"/>
          </p:cNvSpPr>
          <p:nvPr>
            <p:ph type="title" idx="4294967295"/>
          </p:nvPr>
        </p:nvSpPr>
        <p:spPr bwMode="auto">
          <a:xfrm>
            <a:off x="395288" y="476250"/>
            <a:ext cx="8229600" cy="927100"/>
          </a:xfrm>
          <a:prstGeom prst="rect">
            <a:avLst/>
          </a:prstGeom>
          <a:ln>
            <a:miter lim="800000"/>
            <a:headEnd/>
            <a:tailEnd/>
          </a:ln>
        </p:spPr>
        <p:txBody>
          <a:bodyPr/>
          <a:lstStyle/>
          <a:p>
            <a:pPr>
              <a:lnSpc>
                <a:spcPct val="110000"/>
              </a:lnSpc>
              <a:defRPr/>
            </a:pPr>
            <a:r>
              <a:rPr lang="hr-HR" sz="2400" smtClean="0">
                <a:solidFill>
                  <a:schemeClr val="hlink"/>
                </a:solidFill>
              </a:rPr>
              <a:t/>
            </a:r>
            <a:br>
              <a:rPr lang="hr-HR" sz="2400" smtClean="0">
                <a:solidFill>
                  <a:schemeClr val="hlink"/>
                </a:solidFill>
              </a:rPr>
            </a:br>
            <a:r>
              <a:rPr lang="hr-HR" sz="2400" smtClean="0">
                <a:solidFill>
                  <a:schemeClr val="hlink"/>
                </a:solidFill>
              </a:rPr>
              <a:t>J</a:t>
            </a:r>
            <a:r>
              <a:rPr lang="hr-HR" sz="2400" smtClean="0">
                <a:solidFill>
                  <a:schemeClr val="hlink"/>
                </a:solidFill>
                <a:latin typeface="Arial" charset="0"/>
              </a:rPr>
              <a:t>avni radovi</a:t>
            </a:r>
          </a:p>
        </p:txBody>
      </p:sp>
      <p:sp>
        <p:nvSpPr>
          <p:cNvPr id="31746" name="Rectangle 3"/>
          <p:cNvSpPr>
            <a:spLocks noGrp="1" noChangeArrowheads="1"/>
          </p:cNvSpPr>
          <p:nvPr>
            <p:ph sz="half" idx="1"/>
          </p:nvPr>
        </p:nvSpPr>
        <p:spPr>
          <a:xfrm>
            <a:off x="611188" y="1557338"/>
            <a:ext cx="7704137" cy="4187825"/>
          </a:xfrm>
        </p:spPr>
        <p:txBody>
          <a:bodyPr/>
          <a:lstStyle/>
          <a:p>
            <a:pPr marL="457200" indent="-457200" algn="just">
              <a:buFontTx/>
              <a:buNone/>
            </a:pPr>
            <a:r>
              <a:rPr lang="hr-HR" sz="1600" smtClean="0">
                <a:effectLst/>
                <a:latin typeface="Arial" charset="0"/>
                <a:cs typeface="Arial" charset="0"/>
              </a:rPr>
              <a:t>	</a:t>
            </a:r>
            <a:r>
              <a:rPr lang="hr-HR" sz="1600" b="1" smtClean="0">
                <a:effectLst/>
                <a:latin typeface="Arial" charset="0"/>
                <a:cs typeface="Arial" charset="0"/>
              </a:rPr>
              <a:t>„</a:t>
            </a:r>
            <a:r>
              <a:rPr lang="pl-PL" sz="1600" b="1" smtClean="0">
                <a:effectLst/>
                <a:latin typeface="Arial" charset="0"/>
                <a:cs typeface="Arial" charset="0"/>
              </a:rPr>
              <a:t>Radom za zajednicu i sebe” – sufinanciranje zapošljavanja u javnim radovima</a:t>
            </a:r>
          </a:p>
          <a:p>
            <a:pPr marL="457200" indent="-457200" algn="just"/>
            <a:r>
              <a:rPr lang="hr-HR" sz="1600" smtClean="0">
                <a:effectLst/>
                <a:latin typeface="Arial" charset="0"/>
                <a:cs typeface="Arial" charset="0"/>
              </a:rPr>
              <a:t>Liječeni ovisnici, žrtve obiteljskog nasilja, azilanti, žrtve trgovanja ljudima, mlade osobe koje su izašle iz sustava skrbi domova za djecu, osobe s invaliditetom - prijavljene u evidenciju nezaposlenih i potpisan Profesionalni plan (100%)</a:t>
            </a:r>
          </a:p>
          <a:p>
            <a:pPr marL="457200" indent="-457200" algn="just"/>
            <a:r>
              <a:rPr lang="hr-HR" sz="1600" smtClean="0">
                <a:effectLst/>
                <a:latin typeface="Arial" charset="0"/>
                <a:cs typeface="Arial" charset="0"/>
              </a:rPr>
              <a:t>Branitelji, djeca i supružnici poginulih i nestalih branitelja, samohrani roditelji, roditelji s 4 i više malodobne djece, roditelji djece s posebnim potrebama, roditelji djece oboljele od malignih bolesti, povratnici s odsluženja zatvorske kazne, osobe na uvjetnoj kazni, korisnici prava po Zakonu o socijalnoj skrbi - najmanje 6 mjeseci u evidenciji  nezaposlenih (85%) ili (100% ako su s područja otoka i  područja od posebne državne skrbi) </a:t>
            </a:r>
          </a:p>
          <a:p>
            <a:pPr marL="457200" indent="-457200" algn="just"/>
            <a:r>
              <a:rPr lang="hr-HR" sz="1600" smtClean="0">
                <a:effectLst/>
                <a:latin typeface="Arial" charset="0"/>
                <a:cs typeface="Arial" charset="0"/>
              </a:rPr>
              <a:t>Nezaposlene osobe - najmanje 12 mjeseci u evidenciji  (85%) </a:t>
            </a:r>
          </a:p>
          <a:p>
            <a:pPr marL="457200" indent="-457200" algn="just"/>
            <a:r>
              <a:rPr lang="hr-HR" sz="1600" smtClean="0">
                <a:effectLst/>
                <a:latin typeface="Arial" charset="0"/>
                <a:cs typeface="Arial" charset="0"/>
              </a:rPr>
              <a:t>Nezaposlene osobe - najmanje 36 mjeseci u evidenciji  (100%) </a:t>
            </a:r>
          </a:p>
          <a:p>
            <a:pPr marL="457200" indent="-457200" algn="just"/>
            <a:r>
              <a:rPr lang="hr-HR" sz="1600" smtClean="0">
                <a:effectLst/>
                <a:latin typeface="Arial" charset="0"/>
                <a:cs typeface="Arial" charset="0"/>
              </a:rPr>
              <a:t>Nezaposlene osobe s područja otoka i  područja od posebne državne skrbi - najmanje 12 mjeseci u evidenciji (100%) </a:t>
            </a:r>
          </a:p>
          <a:p>
            <a:pPr marL="457200" indent="-457200" algn="just"/>
            <a:r>
              <a:rPr lang="hr-HR" sz="1600" smtClean="0">
                <a:effectLst/>
                <a:latin typeface="Arial" charset="0"/>
                <a:cs typeface="Arial" charset="0"/>
              </a:rPr>
              <a:t>Nezaposlene osobe koje su u 2012. godine bile uključene u javni rad u trajanju kraćem od 6 mjeseci - prijavljene u evidenciju nezaposlenih (visina subvencije ista kao i visina subvencije iz prethodnog javnog rada) </a:t>
            </a:r>
            <a:endParaRPr lang="pl-PL" sz="1600" smtClean="0">
              <a:effectLst/>
              <a:latin typeface="Arial" charset="0"/>
              <a:cs typeface="Arial"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2"/>
          <p:cNvSpPr>
            <a:spLocks noGrp="1" noChangeArrowheads="1"/>
          </p:cNvSpPr>
          <p:nvPr>
            <p:ph type="title" idx="4294967295"/>
          </p:nvPr>
        </p:nvSpPr>
        <p:spPr bwMode="auto">
          <a:xfrm>
            <a:off x="395288" y="692150"/>
            <a:ext cx="8229600" cy="1143000"/>
          </a:xfrm>
          <a:prstGeom prst="rect">
            <a:avLst/>
          </a:prstGeom>
          <a:ln>
            <a:miter lim="800000"/>
            <a:headEnd/>
            <a:tailEnd/>
          </a:ln>
        </p:spPr>
        <p:txBody>
          <a:bodyPr/>
          <a:lstStyle/>
          <a:p>
            <a:pPr>
              <a:lnSpc>
                <a:spcPct val="110000"/>
              </a:lnSpc>
              <a:defRPr/>
            </a:pPr>
            <a:r>
              <a:rPr lang="hr-HR" sz="2400" smtClean="0">
                <a:solidFill>
                  <a:schemeClr val="hlink"/>
                </a:solidFill>
              </a:rPr>
              <a:t/>
            </a:r>
            <a:br>
              <a:rPr lang="hr-HR" sz="2400" smtClean="0">
                <a:solidFill>
                  <a:schemeClr val="hlink"/>
                </a:solidFill>
              </a:rPr>
            </a:br>
            <a:r>
              <a:rPr lang="hr-HR" sz="2400" smtClean="0">
                <a:solidFill>
                  <a:schemeClr val="hlink"/>
                </a:solidFill>
                <a:latin typeface="Arial" charset="0"/>
              </a:rPr>
              <a:t>Javni radovi</a:t>
            </a:r>
          </a:p>
        </p:txBody>
      </p:sp>
      <p:sp>
        <p:nvSpPr>
          <p:cNvPr id="32770" name="Rectangle 3"/>
          <p:cNvSpPr>
            <a:spLocks noGrp="1" noChangeArrowheads="1"/>
          </p:cNvSpPr>
          <p:nvPr>
            <p:ph sz="half" idx="1"/>
          </p:nvPr>
        </p:nvSpPr>
        <p:spPr>
          <a:xfrm>
            <a:off x="684213" y="1916113"/>
            <a:ext cx="7704137" cy="4187825"/>
          </a:xfrm>
        </p:spPr>
        <p:txBody>
          <a:bodyPr/>
          <a:lstStyle/>
          <a:p>
            <a:pPr marL="457200" indent="-457200" algn="just">
              <a:buFontTx/>
              <a:buNone/>
            </a:pPr>
            <a:r>
              <a:rPr lang="hr-HR" sz="1600" smtClean="0">
                <a:effectLst/>
                <a:latin typeface="Arial" charset="0"/>
                <a:cs typeface="Arial" charset="0"/>
              </a:rPr>
              <a:t>	</a:t>
            </a:r>
            <a:r>
              <a:rPr lang="hr-HR" sz="1600" b="1" smtClean="0">
                <a:effectLst/>
                <a:latin typeface="Arial" charset="0"/>
                <a:cs typeface="Arial" charset="0"/>
              </a:rPr>
              <a:t>„</a:t>
            </a:r>
            <a:r>
              <a:rPr lang="pl-PL" sz="1600" b="1" smtClean="0">
                <a:effectLst/>
                <a:latin typeface="Arial" charset="0"/>
                <a:cs typeface="Arial" charset="0"/>
              </a:rPr>
              <a:t>Pomoć sebi i drugima” – zapošljavanje kroz pojedinačne projekte javnih radova </a:t>
            </a:r>
          </a:p>
          <a:p>
            <a:pPr marL="457200" indent="-457200" algn="just"/>
            <a:r>
              <a:rPr lang="hr-HR" sz="1600" smtClean="0">
                <a:effectLst/>
                <a:latin typeface="Arial" charset="0"/>
                <a:cs typeface="Arial" charset="0"/>
              </a:rPr>
              <a:t>Osobe s invaliditetom, nezaposleni hrvatski branitelji, djeca i supružnici poginulih i nestalih hrvatskih branitelja, roditelji s 4 i više malodobne djece, roditelji djece s posebnim potrebama, roditelji djece oboljele od malignih bolesti, samohrani roditelji, povratnici s odsluženja zatvorske kazne, osobe na uvjetnoj kazni, liječeni ovisnici, žrtve trgovanja ljudima, žrtve obiteljskog nasilja, azilanti, mlade osobe koje su izašle iz sustava skrbi domova za djecu - prijavljene u evidenciju nezaposlenih,potpisan Profesionalni plan zapošljavanja </a:t>
            </a:r>
          </a:p>
          <a:p>
            <a:pPr marL="457200" indent="-457200" algn="just"/>
            <a:r>
              <a:rPr lang="hr-HR" sz="1600" smtClean="0">
                <a:effectLst/>
                <a:latin typeface="Arial" charset="0"/>
                <a:cs typeface="Arial" charset="0"/>
              </a:rPr>
              <a:t>Nezaposlene osobe sa završenim visokoškolskim obrazovanjem skladu s programom javnog rada - prijavljene u evidenciju nezaposlenih, potpisan Profesionalni plan zapošljavanja</a:t>
            </a:r>
            <a:endParaRPr lang="pl-PL" sz="1600" smtClean="0">
              <a:effectLst/>
              <a:latin typeface="Tahoma" pitchFamily="34" charset="0"/>
              <a:cs typeface="Arial"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2"/>
          <p:cNvSpPr>
            <a:spLocks noGrp="1" noChangeArrowheads="1"/>
          </p:cNvSpPr>
          <p:nvPr>
            <p:ph type="title" idx="4294967295"/>
          </p:nvPr>
        </p:nvSpPr>
        <p:spPr bwMode="auto">
          <a:xfrm>
            <a:off x="395288" y="692150"/>
            <a:ext cx="8229600" cy="1143000"/>
          </a:xfrm>
          <a:prstGeom prst="rect">
            <a:avLst/>
          </a:prstGeom>
          <a:ln>
            <a:miter lim="800000"/>
            <a:headEnd/>
            <a:tailEnd/>
          </a:ln>
        </p:spPr>
        <p:txBody>
          <a:bodyPr/>
          <a:lstStyle/>
          <a:p>
            <a:pPr>
              <a:lnSpc>
                <a:spcPct val="110000"/>
              </a:lnSpc>
              <a:defRPr/>
            </a:pPr>
            <a:r>
              <a:rPr lang="hr-HR" sz="2400" smtClean="0">
                <a:solidFill>
                  <a:schemeClr val="hlink"/>
                </a:solidFill>
              </a:rPr>
              <a:t/>
            </a:r>
            <a:br>
              <a:rPr lang="hr-HR" sz="2400" smtClean="0">
                <a:solidFill>
                  <a:schemeClr val="hlink"/>
                </a:solidFill>
              </a:rPr>
            </a:br>
            <a:r>
              <a:rPr lang="hr-HR" sz="2400" smtClean="0">
                <a:solidFill>
                  <a:schemeClr val="hlink"/>
                </a:solidFill>
                <a:latin typeface="Arial" charset="0"/>
              </a:rPr>
              <a:t>Javni radovi</a:t>
            </a:r>
          </a:p>
        </p:txBody>
      </p:sp>
      <p:sp>
        <p:nvSpPr>
          <p:cNvPr id="33794" name="Rectangle 3"/>
          <p:cNvSpPr>
            <a:spLocks noGrp="1" noChangeArrowheads="1"/>
          </p:cNvSpPr>
          <p:nvPr>
            <p:ph sz="half" idx="1"/>
          </p:nvPr>
        </p:nvSpPr>
        <p:spPr>
          <a:xfrm>
            <a:off x="684213" y="1916113"/>
            <a:ext cx="7704137" cy="2017712"/>
          </a:xfrm>
        </p:spPr>
        <p:txBody>
          <a:bodyPr/>
          <a:lstStyle/>
          <a:p>
            <a:pPr marL="457200" indent="-457200" algn="just">
              <a:buFontTx/>
              <a:buNone/>
            </a:pPr>
            <a:r>
              <a:rPr lang="hr-HR" sz="1600" smtClean="0">
                <a:effectLst/>
                <a:latin typeface="Arial" charset="0"/>
                <a:cs typeface="Arial" charset="0"/>
              </a:rPr>
              <a:t>	</a:t>
            </a:r>
            <a:r>
              <a:rPr lang="hr-HR" sz="1600" b="1" smtClean="0">
                <a:effectLst/>
                <a:latin typeface="Arial" charset="0"/>
                <a:cs typeface="Arial" charset="0"/>
              </a:rPr>
              <a:t>„</a:t>
            </a:r>
            <a:r>
              <a:rPr lang="pl-PL" sz="1600" b="1" smtClean="0">
                <a:effectLst/>
                <a:latin typeface="Arial" charset="0"/>
                <a:cs typeface="Arial" charset="0"/>
              </a:rPr>
              <a:t>Komunalni radovi” – sufinancirano zapošljavanje u komunalnim javnim radovima</a:t>
            </a:r>
            <a:endParaRPr lang="pl-PL" sz="1600" smtClean="0">
              <a:effectLst/>
              <a:latin typeface="Arial" charset="0"/>
              <a:cs typeface="Arial" charset="0"/>
            </a:endParaRPr>
          </a:p>
          <a:p>
            <a:pPr marL="457200" indent="-457200" algn="just"/>
            <a:r>
              <a:rPr lang="hr-HR" sz="1600" smtClean="0">
                <a:effectLst/>
                <a:latin typeface="Arial" charset="0"/>
                <a:cs typeface="Arial" charset="0"/>
              </a:rPr>
              <a:t>Nezaposlene osobe bez obzira na radni staž, zanimanje i kvalifikaciju - prijavljene u evidenciju nezaposlenih najmanje 36 mjeseci, potpisan Profesionalni plan zapošljavanja </a:t>
            </a:r>
            <a:endParaRPr lang="pl-PL" sz="1600" smtClean="0">
              <a:effectLst/>
              <a:latin typeface="Arial" charset="0"/>
              <a:cs typeface="Arial"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2"/>
          <p:cNvSpPr>
            <a:spLocks noGrp="1" noChangeArrowheads="1"/>
          </p:cNvSpPr>
          <p:nvPr>
            <p:ph type="title" idx="4294967295"/>
          </p:nvPr>
        </p:nvSpPr>
        <p:spPr bwMode="auto">
          <a:xfrm>
            <a:off x="395288" y="692150"/>
            <a:ext cx="8229600" cy="1143000"/>
          </a:xfrm>
          <a:prstGeom prst="rect">
            <a:avLst/>
          </a:prstGeom>
          <a:ln>
            <a:miter lim="800000"/>
            <a:headEnd/>
            <a:tailEnd/>
          </a:ln>
        </p:spPr>
        <p:txBody>
          <a:bodyPr/>
          <a:lstStyle/>
          <a:p>
            <a:pPr>
              <a:lnSpc>
                <a:spcPct val="110000"/>
              </a:lnSpc>
              <a:defRPr/>
            </a:pPr>
            <a:r>
              <a:rPr lang="hr-HR" sz="2400" smtClean="0">
                <a:solidFill>
                  <a:schemeClr val="hlink"/>
                </a:solidFill>
              </a:rPr>
              <a:t/>
            </a:r>
            <a:br>
              <a:rPr lang="hr-HR" sz="2400" smtClean="0">
                <a:solidFill>
                  <a:schemeClr val="hlink"/>
                </a:solidFill>
              </a:rPr>
            </a:br>
            <a:r>
              <a:rPr lang="hr-HR" sz="2400" smtClean="0">
                <a:solidFill>
                  <a:schemeClr val="hlink"/>
                </a:solidFill>
                <a:latin typeface="Arial" charset="0"/>
              </a:rPr>
              <a:t>Javni radovi</a:t>
            </a:r>
          </a:p>
        </p:txBody>
      </p:sp>
      <p:sp>
        <p:nvSpPr>
          <p:cNvPr id="34818" name="Rectangle 3"/>
          <p:cNvSpPr>
            <a:spLocks noGrp="1" noChangeArrowheads="1"/>
          </p:cNvSpPr>
          <p:nvPr>
            <p:ph sz="half" idx="1"/>
          </p:nvPr>
        </p:nvSpPr>
        <p:spPr>
          <a:xfrm>
            <a:off x="684213" y="1916113"/>
            <a:ext cx="7704137" cy="4187825"/>
          </a:xfrm>
        </p:spPr>
        <p:txBody>
          <a:bodyPr/>
          <a:lstStyle/>
          <a:p>
            <a:pPr marL="457200" indent="-457200">
              <a:buFontTx/>
              <a:buNone/>
            </a:pPr>
            <a:r>
              <a:rPr lang="hr-HR" sz="1600" smtClean="0">
                <a:effectLst/>
                <a:latin typeface="Arial" charset="0"/>
                <a:cs typeface="Arial" charset="0"/>
              </a:rPr>
              <a:t>	</a:t>
            </a:r>
            <a:r>
              <a:rPr lang="hr-HR" sz="1600" b="1" smtClean="0">
                <a:effectLst/>
                <a:latin typeface="Arial" charset="0"/>
                <a:cs typeface="Arial" charset="0"/>
              </a:rPr>
              <a:t>Iznosi su/financiranja:</a:t>
            </a:r>
            <a:endParaRPr lang="pl-PL" sz="1600" b="1" smtClean="0">
              <a:effectLst/>
              <a:latin typeface="Arial" charset="0"/>
              <a:cs typeface="Arial" charset="0"/>
            </a:endParaRPr>
          </a:p>
          <a:p>
            <a:pPr marL="457200" indent="-457200">
              <a:buFontTx/>
              <a:buNone/>
            </a:pPr>
            <a:endParaRPr lang="pl-PL" sz="1600" b="1" smtClean="0">
              <a:effectLst/>
              <a:latin typeface="Arial" charset="0"/>
              <a:cs typeface="Arial" charset="0"/>
            </a:endParaRPr>
          </a:p>
          <a:p>
            <a:pPr marL="457200" indent="-457200"/>
            <a:r>
              <a:rPr lang="hr-HR" sz="1600" b="1" smtClean="0">
                <a:effectLst/>
                <a:latin typeface="Arial" charset="0"/>
                <a:cs typeface="Arial" charset="0"/>
              </a:rPr>
              <a:t>Sufinanciranje zapošljavanja nezaposlenih osoba u javnom radu</a:t>
            </a:r>
            <a:endParaRPr lang="hr-HR" sz="1600" smtClean="0">
              <a:effectLst/>
              <a:latin typeface="Arial" charset="0"/>
              <a:cs typeface="Arial" charset="0"/>
            </a:endParaRPr>
          </a:p>
          <a:p>
            <a:pPr marL="838200" lvl="1" indent="-381000"/>
            <a:r>
              <a:rPr lang="hr-HR" sz="1600" smtClean="0">
                <a:effectLst/>
                <a:latin typeface="Arial" charset="0"/>
                <a:cs typeface="Arial" charset="0"/>
              </a:rPr>
              <a:t>85% od 3.241,73 kuna što iznosi 2.755,47 kuna mjesečno, </a:t>
            </a:r>
          </a:p>
          <a:p>
            <a:pPr marL="838200" lvl="1" indent="-381000"/>
            <a:r>
              <a:rPr lang="hr-HR" sz="1600" smtClean="0">
                <a:effectLst/>
                <a:latin typeface="Arial" charset="0"/>
                <a:cs typeface="Arial" charset="0"/>
              </a:rPr>
              <a:t>troškove prijevoza max.400 kuna po osobi.</a:t>
            </a:r>
          </a:p>
          <a:p>
            <a:pPr marL="838200" lvl="1" indent="-381000">
              <a:buFontTx/>
              <a:buNone/>
            </a:pPr>
            <a:endParaRPr lang="hr-HR" sz="1600" b="1" smtClean="0">
              <a:effectLst/>
              <a:latin typeface="Arial" charset="0"/>
              <a:cs typeface="Arial" charset="0"/>
            </a:endParaRPr>
          </a:p>
          <a:p>
            <a:pPr marL="457200" indent="-457200"/>
            <a:r>
              <a:rPr lang="hr-HR" sz="1600" b="1" smtClean="0">
                <a:effectLst/>
                <a:latin typeface="Arial" charset="0"/>
                <a:cs typeface="Arial" charset="0"/>
              </a:rPr>
              <a:t>Financiranje zapošljavanja nezaposlenih osoba u javnom radu</a:t>
            </a:r>
            <a:endParaRPr lang="hr-HR" sz="1600" smtClean="0">
              <a:effectLst/>
              <a:latin typeface="Arial" charset="0"/>
              <a:cs typeface="Arial" charset="0"/>
            </a:endParaRPr>
          </a:p>
          <a:p>
            <a:pPr marL="838200" lvl="1" indent="-381000"/>
            <a:r>
              <a:rPr lang="hr-HR" sz="1600" smtClean="0">
                <a:effectLst/>
                <a:latin typeface="Arial" charset="0"/>
                <a:cs typeface="Arial" charset="0"/>
              </a:rPr>
              <a:t>100% troška bruto plaće od 3.241,73 kuna mjesečno,</a:t>
            </a:r>
          </a:p>
          <a:p>
            <a:pPr marL="838200" lvl="1" indent="-381000"/>
            <a:r>
              <a:rPr lang="hr-HR" sz="1600" smtClean="0">
                <a:effectLst/>
                <a:latin typeface="Arial" charset="0"/>
                <a:cs typeface="Arial" charset="0"/>
              </a:rPr>
              <a:t>troškovi prijevoza max.400 kuna po osobi.</a:t>
            </a:r>
            <a:endParaRPr lang="pl-PL" sz="1600" smtClean="0">
              <a:effectLst/>
              <a:latin typeface="Arial" charset="0"/>
              <a:cs typeface="Arial"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4294967295"/>
          </p:nvPr>
        </p:nvSpPr>
        <p:spPr>
          <a:xfrm>
            <a:off x="1066800" y="2000250"/>
            <a:ext cx="7543800" cy="4095750"/>
          </a:xfrm>
        </p:spPr>
        <p:txBody>
          <a:bodyPr/>
          <a:lstStyle/>
          <a:p>
            <a:pPr algn="just">
              <a:spcBef>
                <a:spcPct val="50000"/>
              </a:spcBef>
            </a:pPr>
            <a:r>
              <a:rPr lang="hr-HR" sz="1600" smtClean="0">
                <a:latin typeface="Arial" charset="0"/>
                <a:cs typeface="Arial" charset="0"/>
              </a:rPr>
              <a:t>PAKET MJERA ZA MLADE „MLADI I KREATIVNI“</a:t>
            </a:r>
          </a:p>
          <a:p>
            <a:pPr algn="just">
              <a:spcBef>
                <a:spcPct val="50000"/>
              </a:spcBef>
            </a:pPr>
            <a:r>
              <a:rPr lang="hr-HR" altLang="zh-CN" sz="1600" b="1" smtClean="0">
                <a:latin typeface="Arial" charset="0"/>
                <a:cs typeface="Arial" charset="0"/>
              </a:rPr>
              <a:t>PAKET MJERA ZA POSEBNE SKUPINE: „I POSEBNOST JE PREDNOST“</a:t>
            </a:r>
            <a:r>
              <a:rPr lang="hr-HR" altLang="zh-CN" sz="1600" b="1" smtClean="0">
                <a:effectLst/>
                <a:latin typeface="Arial" charset="0"/>
                <a:cs typeface="Arial" charset="0"/>
              </a:rPr>
              <a:t> </a:t>
            </a:r>
          </a:p>
          <a:p>
            <a:pPr algn="just">
              <a:spcBef>
                <a:spcPct val="50000"/>
              </a:spcBef>
            </a:pPr>
            <a:r>
              <a:rPr lang="hr-HR" altLang="zh-CN" sz="1600" smtClean="0">
                <a:latin typeface="Arial" charset="0"/>
                <a:cs typeface="Arial" charset="0"/>
              </a:rPr>
              <a:t>PAKET MJERA ZA OSOBE S INVALIDITETOM“ UKLJUČENI“</a:t>
            </a:r>
          </a:p>
          <a:p>
            <a:pPr algn="just">
              <a:spcBef>
                <a:spcPct val="50000"/>
              </a:spcBef>
            </a:pPr>
            <a:r>
              <a:rPr lang="hr-HR" altLang="zh-CN" sz="1600" smtClean="0">
                <a:latin typeface="Arial" charset="0"/>
                <a:cs typeface="Arial" charset="0"/>
              </a:rPr>
              <a:t>PAKET MJERA ZA STARIJE OSOBE „ VAŽNO JE ISKUSTVO“</a:t>
            </a:r>
            <a:r>
              <a:rPr lang="hr-HR" altLang="zh-CN" sz="1600" smtClean="0">
                <a:effectLst/>
                <a:latin typeface="Arial" charset="0"/>
                <a:cs typeface="Arial" charset="0"/>
              </a:rPr>
              <a:t> </a:t>
            </a:r>
          </a:p>
          <a:p>
            <a:pPr algn="just">
              <a:spcBef>
                <a:spcPct val="50000"/>
              </a:spcBef>
            </a:pPr>
            <a:r>
              <a:rPr lang="hr-HR" altLang="zh-CN" sz="1600" smtClean="0">
                <a:latin typeface="Arial" charset="0"/>
                <a:cs typeface="Arial" charset="0"/>
              </a:rPr>
              <a:t>PAKET MJERA ZA DUGOTRAJNO NEZAPOSLENE “I MI SMO ZA NOVI POSAO I UČENJE“</a:t>
            </a:r>
            <a:r>
              <a:rPr lang="hr-HR" altLang="zh-CN" sz="1600" smtClean="0">
                <a:effectLst/>
                <a:latin typeface="Arial" charset="0"/>
                <a:cs typeface="Arial" charset="0"/>
              </a:rPr>
              <a:t> </a:t>
            </a:r>
          </a:p>
          <a:p>
            <a:pPr algn="just">
              <a:spcBef>
                <a:spcPct val="50000"/>
              </a:spcBef>
            </a:pPr>
            <a:r>
              <a:rPr lang="hr-HR" altLang="zh-CN" sz="1600" smtClean="0">
                <a:latin typeface="Arial" charset="0"/>
                <a:cs typeface="Arial" charset="0"/>
              </a:rPr>
              <a:t>PAKET MJERA ZA NEZAPOSLENE OSOBE ROMSKE NACIONALNE MANJINE</a:t>
            </a:r>
          </a:p>
          <a:p>
            <a:pPr algn="just">
              <a:spcBef>
                <a:spcPct val="50000"/>
              </a:spcBef>
            </a:pPr>
            <a:r>
              <a:rPr lang="hr-HR" sz="1600" smtClean="0">
                <a:latin typeface="Arial" charset="0"/>
                <a:cs typeface="Arial" charset="0"/>
              </a:rPr>
              <a:t>PAKET MJERA ZA POSLODAVCE U TEŠKOĆAMA „VAŽNO JE OČUVATI RADNO MJESTO“</a:t>
            </a:r>
          </a:p>
        </p:txBody>
      </p:sp>
      <p:sp>
        <p:nvSpPr>
          <p:cNvPr id="3" name="Content Placeholder 2"/>
          <p:cNvSpPr>
            <a:spLocks noGrp="1"/>
          </p:cNvSpPr>
          <p:nvPr>
            <p:ph idx="4294967295"/>
          </p:nvPr>
        </p:nvSpPr>
        <p:spPr>
          <a:xfrm>
            <a:off x="1071563" y="785813"/>
            <a:ext cx="7543800" cy="857250"/>
          </a:xfrm>
        </p:spPr>
        <p:txBody>
          <a:bodyPr anchor="ctr"/>
          <a:lstStyle/>
          <a:p>
            <a:pPr eaLnBrk="1" hangingPunct="1">
              <a:spcBef>
                <a:spcPct val="0"/>
              </a:spcBef>
              <a:buFontTx/>
              <a:buNone/>
              <a:defRPr/>
            </a:pPr>
            <a:r>
              <a:rPr lang="hr-HR" sz="2400" b="1" smtClean="0">
                <a:solidFill>
                  <a:srgbClr val="D1000E"/>
                </a:solidFill>
                <a:effectLst>
                  <a:outerShdw blurRad="38100" dist="38100" dir="2700000" algn="tl">
                    <a:srgbClr val="000000"/>
                  </a:outerShdw>
                </a:effectLst>
                <a:latin typeface="Arial" charset="0"/>
                <a:cs typeface="Arial" charset="0"/>
              </a:rPr>
              <a:t>Paketi mjera</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2"/>
          <p:cNvSpPr>
            <a:spLocks noGrp="1" noChangeArrowheads="1"/>
          </p:cNvSpPr>
          <p:nvPr>
            <p:ph type="title" idx="4294967295"/>
          </p:nvPr>
        </p:nvSpPr>
        <p:spPr bwMode="auto">
          <a:xfrm>
            <a:off x="395288" y="692150"/>
            <a:ext cx="8229600" cy="1143000"/>
          </a:xfrm>
          <a:prstGeom prst="rect">
            <a:avLst/>
          </a:prstGeom>
          <a:ln>
            <a:miter lim="800000"/>
            <a:headEnd/>
            <a:tailEnd/>
          </a:ln>
        </p:spPr>
        <p:txBody>
          <a:bodyPr/>
          <a:lstStyle/>
          <a:p>
            <a:pPr>
              <a:lnSpc>
                <a:spcPct val="110000"/>
              </a:lnSpc>
              <a:defRPr/>
            </a:pPr>
            <a:r>
              <a:rPr lang="hr-HR" sz="2400" smtClean="0">
                <a:solidFill>
                  <a:schemeClr val="hlink"/>
                </a:solidFill>
              </a:rPr>
              <a:t/>
            </a:r>
            <a:br>
              <a:rPr lang="hr-HR" sz="2400" smtClean="0">
                <a:solidFill>
                  <a:schemeClr val="hlink"/>
                </a:solidFill>
              </a:rPr>
            </a:br>
            <a:r>
              <a:rPr lang="hr-HR" sz="2400" smtClean="0">
                <a:solidFill>
                  <a:schemeClr val="hlink"/>
                </a:solidFill>
                <a:latin typeface="Arial" charset="0"/>
              </a:rPr>
              <a:t>Potpore za očuvanje radnih mjesta</a:t>
            </a:r>
          </a:p>
        </p:txBody>
      </p:sp>
      <p:sp>
        <p:nvSpPr>
          <p:cNvPr id="36866" name="Rectangle 3"/>
          <p:cNvSpPr>
            <a:spLocks noGrp="1" noChangeArrowheads="1"/>
          </p:cNvSpPr>
          <p:nvPr>
            <p:ph sz="half" idx="1"/>
          </p:nvPr>
        </p:nvSpPr>
        <p:spPr>
          <a:xfrm>
            <a:off x="684213" y="1916113"/>
            <a:ext cx="7704137" cy="4187825"/>
          </a:xfrm>
        </p:spPr>
        <p:txBody>
          <a:bodyPr/>
          <a:lstStyle/>
          <a:p>
            <a:pPr marL="457200" indent="-457200" algn="just">
              <a:buFontTx/>
              <a:buNone/>
            </a:pPr>
            <a:r>
              <a:rPr lang="hr-HR" sz="1600" smtClean="0">
                <a:effectLst/>
                <a:latin typeface="Arial" charset="0"/>
                <a:cs typeface="Arial" charset="0"/>
              </a:rPr>
              <a:t>	</a:t>
            </a:r>
            <a:r>
              <a:rPr lang="hr-HR" sz="1600" b="1" smtClean="0">
                <a:effectLst/>
                <a:latin typeface="Arial" charset="0"/>
                <a:cs typeface="Arial" charset="0"/>
              </a:rPr>
              <a:t>„</a:t>
            </a:r>
            <a:r>
              <a:rPr lang="pl-PL" sz="1600" b="1" smtClean="0">
                <a:effectLst/>
                <a:latin typeface="Arial" charset="0"/>
                <a:cs typeface="Arial" charset="0"/>
              </a:rPr>
              <a:t>Ostanak u zaposlenosti” – sufinanciranje zapošljavanja kod drugog poslodavca (paket „Važno je očuvati radno mjesto”)</a:t>
            </a:r>
            <a:r>
              <a:rPr lang="pl-PL" sz="1600" smtClean="0">
                <a:effectLst/>
                <a:latin typeface="Arial" charset="0"/>
                <a:cs typeface="Arial" charset="0"/>
              </a:rPr>
              <a:t> </a:t>
            </a:r>
          </a:p>
          <a:p>
            <a:pPr marL="457200" indent="-457200" algn="just"/>
            <a:r>
              <a:rPr lang="hr-HR" sz="1600" smtClean="0">
                <a:effectLst/>
                <a:latin typeface="Arial" charset="0"/>
                <a:cs typeface="Arial" charset="0"/>
              </a:rPr>
              <a:t>Zaposlene osobe iznad 50 godina starosti kojima prijeti gubitak radnog mjesta zbog poslovno uvjetovanog otkaza ili viška radnika, a prethodno su bile zaposlene kod poslodavca najmanje 5 godina na neodređeno </a:t>
            </a:r>
          </a:p>
          <a:p>
            <a:pPr marL="457200" indent="-457200" algn="just"/>
            <a:r>
              <a:rPr lang="hr-HR" sz="1600" smtClean="0">
                <a:effectLst/>
                <a:latin typeface="Arial" charset="0"/>
                <a:cs typeface="Arial" charset="0"/>
              </a:rPr>
              <a:t>Zaposlene osobe s invaliditetom kojima prijeti gubitak radnog mjesta zbog poslovno uvjetovanog otkaza ili viška radnika, a prethodno su bile zaposlene kod poslodavca najmanje 12 mjeseci na neodređeno vrijeme </a:t>
            </a:r>
          </a:p>
          <a:p>
            <a:pPr marL="457200" indent="-457200" algn="just"/>
            <a:r>
              <a:rPr lang="hr-HR" sz="1600" smtClean="0">
                <a:effectLst/>
                <a:latin typeface="Arial" charset="0"/>
                <a:cs typeface="Arial" charset="0"/>
              </a:rPr>
              <a:t>Zaposlene osobe – liječeni ovisnici, žrtve trgovanja ljudima, žrtve obiteljskog nasilja, azilanti, mlade osobe koje su izašle iz sustava skrbi domova za djecu kojima prijeti gubitak radnog mjesta zbog poslovno uvjetovanog otkaza ili viška radnika, a prethodno su bile zaposlene kod poslodavca najmanje 12 mjeseci na neodređeno vrijeme</a:t>
            </a:r>
          </a:p>
          <a:p>
            <a:pPr marL="457200" indent="-457200" algn="just">
              <a:buFontTx/>
              <a:buNone/>
            </a:pPr>
            <a:endParaRPr lang="pl-PL" sz="1600" smtClean="0">
              <a:effectLst/>
              <a:latin typeface="Arial" charset="0"/>
              <a:cs typeface="Arial"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2"/>
          <p:cNvSpPr>
            <a:spLocks noGrp="1" noChangeArrowheads="1"/>
          </p:cNvSpPr>
          <p:nvPr>
            <p:ph type="title" idx="4294967295"/>
          </p:nvPr>
        </p:nvSpPr>
        <p:spPr bwMode="auto">
          <a:xfrm>
            <a:off x="395288" y="692150"/>
            <a:ext cx="8229600" cy="1143000"/>
          </a:xfrm>
          <a:prstGeom prst="rect">
            <a:avLst/>
          </a:prstGeom>
          <a:ln>
            <a:miter lim="800000"/>
            <a:headEnd/>
            <a:tailEnd/>
          </a:ln>
        </p:spPr>
        <p:txBody>
          <a:bodyPr/>
          <a:lstStyle/>
          <a:p>
            <a:pPr>
              <a:lnSpc>
                <a:spcPct val="110000"/>
              </a:lnSpc>
              <a:defRPr/>
            </a:pPr>
            <a:r>
              <a:rPr lang="hr-HR" sz="2400" smtClean="0">
                <a:solidFill>
                  <a:schemeClr val="hlink"/>
                </a:solidFill>
              </a:rPr>
              <a:t/>
            </a:r>
            <a:br>
              <a:rPr lang="hr-HR" sz="2400" smtClean="0">
                <a:solidFill>
                  <a:schemeClr val="hlink"/>
                </a:solidFill>
              </a:rPr>
            </a:br>
            <a:r>
              <a:rPr lang="hr-HR" sz="2400" smtClean="0">
                <a:solidFill>
                  <a:schemeClr val="hlink"/>
                </a:solidFill>
                <a:latin typeface="Arial" charset="0"/>
              </a:rPr>
              <a:t>Potpore za očuvanje radnih mjesta</a:t>
            </a:r>
          </a:p>
        </p:txBody>
      </p:sp>
      <p:sp>
        <p:nvSpPr>
          <p:cNvPr id="37890" name="Rectangle 3"/>
          <p:cNvSpPr>
            <a:spLocks noGrp="1" noChangeArrowheads="1"/>
          </p:cNvSpPr>
          <p:nvPr>
            <p:ph sz="half" idx="1"/>
          </p:nvPr>
        </p:nvSpPr>
        <p:spPr>
          <a:xfrm>
            <a:off x="684213" y="1916113"/>
            <a:ext cx="7704137" cy="792162"/>
          </a:xfrm>
        </p:spPr>
        <p:txBody>
          <a:bodyPr/>
          <a:lstStyle/>
          <a:p>
            <a:pPr marL="457200" indent="-457200"/>
            <a:r>
              <a:rPr lang="hr-HR" sz="1600" smtClean="0">
                <a:effectLst/>
                <a:latin typeface="Arial" charset="0"/>
                <a:cs typeface="Arial" charset="0"/>
              </a:rPr>
              <a:t>„</a:t>
            </a:r>
            <a:r>
              <a:rPr lang="pl-PL" sz="1600" smtClean="0">
                <a:effectLst/>
                <a:latin typeface="Arial" charset="0"/>
                <a:cs typeface="Arial" charset="0"/>
              </a:rPr>
              <a:t>Ostanak u zaposlenosti” – sufinanciranje zapošljavanja kod drugog poslodavca (paket „Važno je očuvati radno mjesto”)</a:t>
            </a:r>
          </a:p>
          <a:p>
            <a:pPr marL="457200" indent="-457200">
              <a:buFontTx/>
              <a:buNone/>
            </a:pPr>
            <a:endParaRPr lang="pl-PL" sz="1600" smtClean="0">
              <a:effectLst/>
              <a:latin typeface="Arial" charset="0"/>
              <a:cs typeface="Arial" charset="0"/>
            </a:endParaRPr>
          </a:p>
          <a:p>
            <a:pPr marL="457200" indent="-457200">
              <a:buFontTx/>
              <a:buNone/>
            </a:pPr>
            <a:endParaRPr lang="pl-PL" sz="1600" smtClean="0">
              <a:effectLst/>
              <a:latin typeface="Arial" charset="0"/>
              <a:cs typeface="Arial" charset="0"/>
            </a:endParaRPr>
          </a:p>
        </p:txBody>
      </p:sp>
      <p:graphicFrame>
        <p:nvGraphicFramePr>
          <p:cNvPr id="38046" name="Group 158"/>
          <p:cNvGraphicFramePr>
            <a:graphicFrameLocks noGrp="1"/>
          </p:cNvGraphicFramePr>
          <p:nvPr/>
        </p:nvGraphicFramePr>
        <p:xfrm>
          <a:off x="611188" y="2636838"/>
          <a:ext cx="7777162" cy="1828800"/>
        </p:xfrm>
        <a:graphic>
          <a:graphicData uri="http://schemas.openxmlformats.org/drawingml/2006/table">
            <a:tbl>
              <a:tblPr/>
              <a:tblGrid>
                <a:gridCol w="3703637"/>
                <a:gridCol w="1120775"/>
                <a:gridCol w="1008063"/>
                <a:gridCol w="936625"/>
                <a:gridCol w="1008062"/>
              </a:tblGrid>
              <a:tr h="457200">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Naziv mjere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poslodavac</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Iznos subvencije </a:t>
                      </a:r>
                      <a:br>
                        <a:rPr kumimoji="0" lang="hr-HR" sz="1200" b="0" i="0" u="none" strike="noStrike" cap="none" normalizeH="0" baseline="0" smtClean="0">
                          <a:ln>
                            <a:noFill/>
                          </a:ln>
                          <a:solidFill>
                            <a:schemeClr val="tx1"/>
                          </a:solidFill>
                          <a:effectLst/>
                          <a:latin typeface="Arial" charset="0"/>
                          <a:cs typeface="Arial" charset="0"/>
                        </a:rPr>
                      </a:br>
                      <a:r>
                        <a:rPr kumimoji="0" lang="hr-HR" sz="1200" b="0" i="0" u="none" strike="noStrike" cap="none" normalizeH="0" baseline="0" smtClean="0">
                          <a:ln>
                            <a:noFill/>
                          </a:ln>
                          <a:solidFill>
                            <a:schemeClr val="tx1"/>
                          </a:solidFill>
                          <a:effectLst/>
                          <a:latin typeface="Arial" charset="0"/>
                          <a:cs typeface="Arial" charset="0"/>
                        </a:rPr>
                        <a:t>UKUPNO </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sr-Latn-CS"/>
                    </a:p>
                  </a:txBody>
                  <a:tcPr/>
                </a:tc>
                <a:tc hMerge="1">
                  <a:txBody>
                    <a:bodyPr/>
                    <a:lstStyle/>
                    <a:p>
                      <a:endParaRPr lang="sr-Latn-CS"/>
                    </a:p>
                  </a:txBody>
                  <a:tcPr/>
                </a:tc>
              </a:tr>
              <a:tr h="274638">
                <a:tc vMerge="1">
                  <a:txBody>
                    <a:bodyPr/>
                    <a:lstStyle/>
                    <a:p>
                      <a:endParaRPr lang="sr-Latn-CS"/>
                    </a:p>
                  </a:txBody>
                  <a:tcPr/>
                </a:tc>
                <a:tc vMerge="1">
                  <a:txBody>
                    <a:bodyPr/>
                    <a:lstStyle/>
                    <a:p>
                      <a:endParaRPr lang="sr-Latn-C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RBZ</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SSS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VŠS/ VSS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95275">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Sufinanciranje zapošljavanja osoba iznad 50 godina</a:t>
                      </a:r>
                      <a:endParaRPr kumimoji="0" lang="hr-HR" sz="1200" b="0" i="0" u="none" strike="noStrike" cap="none" normalizeH="0" baseline="0" smtClean="0">
                        <a:ln>
                          <a:noFill/>
                        </a:ln>
                        <a:solidFill>
                          <a:schemeClr val="tx1"/>
                        </a:solidFill>
                        <a:effectLst/>
                        <a:latin typeface="Arial"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Sufinanciranje zapošljavanja posebnih skupina nezaposlenih osoba</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mali i srednji</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19.450,44</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29.479,60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36.282,64</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44488">
                <a:tc vMerge="1">
                  <a:txBody>
                    <a:bodyPr/>
                    <a:lstStyle/>
                    <a:p>
                      <a:endParaRPr lang="sr-Latn-C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veliki</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11.670,24</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17.687,80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21.769,60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572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Sufinanciranje zapošljavanja osoba s invaliditetom  </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mali, srednji, veliki</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29.175,60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53.063,28</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81.635,88</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2"/>
          <p:cNvSpPr>
            <a:spLocks noGrp="1" noChangeArrowheads="1"/>
          </p:cNvSpPr>
          <p:nvPr>
            <p:ph type="title" idx="4294967295"/>
          </p:nvPr>
        </p:nvSpPr>
        <p:spPr bwMode="auto">
          <a:xfrm>
            <a:off x="395288" y="692150"/>
            <a:ext cx="8229600" cy="1143000"/>
          </a:xfrm>
          <a:prstGeom prst="rect">
            <a:avLst/>
          </a:prstGeom>
          <a:ln>
            <a:miter lim="800000"/>
            <a:headEnd/>
            <a:tailEnd/>
          </a:ln>
        </p:spPr>
        <p:txBody>
          <a:bodyPr/>
          <a:lstStyle/>
          <a:p>
            <a:pPr>
              <a:lnSpc>
                <a:spcPct val="110000"/>
              </a:lnSpc>
              <a:defRPr/>
            </a:pPr>
            <a:r>
              <a:rPr lang="hr-HR" sz="2400" smtClean="0">
                <a:solidFill>
                  <a:schemeClr val="hlink"/>
                </a:solidFill>
              </a:rPr>
              <a:t/>
            </a:r>
            <a:br>
              <a:rPr lang="hr-HR" sz="2400" smtClean="0">
                <a:solidFill>
                  <a:schemeClr val="hlink"/>
                </a:solidFill>
              </a:rPr>
            </a:br>
            <a:r>
              <a:rPr lang="hr-HR" sz="2400" smtClean="0">
                <a:solidFill>
                  <a:schemeClr val="hlink"/>
                </a:solidFill>
                <a:latin typeface="Arial" charset="0"/>
              </a:rPr>
              <a:t>Potpore za očuvanje radnih mjesta</a:t>
            </a:r>
          </a:p>
        </p:txBody>
      </p:sp>
      <p:sp>
        <p:nvSpPr>
          <p:cNvPr id="39938" name="Rectangle 3"/>
          <p:cNvSpPr>
            <a:spLocks noGrp="1" noChangeArrowheads="1"/>
          </p:cNvSpPr>
          <p:nvPr>
            <p:ph sz="half" idx="1"/>
          </p:nvPr>
        </p:nvSpPr>
        <p:spPr>
          <a:xfrm>
            <a:off x="684213" y="1916113"/>
            <a:ext cx="7704137" cy="2160587"/>
          </a:xfrm>
        </p:spPr>
        <p:txBody>
          <a:bodyPr/>
          <a:lstStyle/>
          <a:p>
            <a:pPr marL="457200" indent="-457200">
              <a:buFontTx/>
              <a:buNone/>
            </a:pPr>
            <a:r>
              <a:rPr lang="hr-HR" sz="1600" smtClean="0">
                <a:effectLst/>
                <a:latin typeface="Arial" charset="0"/>
                <a:cs typeface="Arial" charset="0"/>
              </a:rPr>
              <a:t>	</a:t>
            </a:r>
            <a:r>
              <a:rPr lang="hr-HR" sz="1600" b="1" smtClean="0">
                <a:effectLst/>
                <a:latin typeface="Arial" charset="0"/>
                <a:cs typeface="Arial" charset="0"/>
              </a:rPr>
              <a:t>„</a:t>
            </a:r>
            <a:r>
              <a:rPr lang="pl-PL" sz="1600" b="1" smtClean="0">
                <a:effectLst/>
                <a:latin typeface="Arial" charset="0"/>
                <a:cs typeface="Arial" charset="0"/>
              </a:rPr>
              <a:t>Mobilni timovi Zavoda za zapošljavanje” – (paket „Važno je očuvati radno mjesto”)</a:t>
            </a:r>
            <a:r>
              <a:rPr lang="pl-PL" sz="1600" smtClean="0">
                <a:effectLst/>
                <a:latin typeface="Arial" charset="0"/>
                <a:cs typeface="Arial" charset="0"/>
              </a:rPr>
              <a:t> </a:t>
            </a:r>
          </a:p>
          <a:p>
            <a:pPr marL="457200" indent="-457200"/>
            <a:r>
              <a:rPr lang="hr-HR" sz="1600" smtClean="0">
                <a:effectLst/>
                <a:latin typeface="Arial" charset="0"/>
                <a:cs typeface="Arial" charset="0"/>
              </a:rPr>
              <a:t>Poslodavci pred restrukturiranjem i radnici u otkaznom roku </a:t>
            </a:r>
          </a:p>
          <a:p>
            <a:pPr marL="457200" indent="-457200"/>
            <a:r>
              <a:rPr lang="hr-HR" sz="1600" smtClean="0">
                <a:effectLst/>
                <a:latin typeface="Arial" charset="0"/>
                <a:cs typeface="Arial" charset="0"/>
              </a:rPr>
              <a:t>Usluge: poslovno informiranje, poslovno savjetovanje, posjete poslodavcima, grupna i individualna savjetovanja za radnike u otkaznom roku, mobilni centar u poduzeću, pravni savjeti za radnike </a:t>
            </a:r>
            <a:endParaRPr lang="pl-PL" sz="1600" smtClean="0">
              <a:effectLst/>
              <a:latin typeface="Arial" charset="0"/>
              <a:cs typeface="Arial" charset="0"/>
            </a:endParaRPr>
          </a:p>
          <a:p>
            <a:pPr marL="457200" indent="-457200">
              <a:buFont typeface="Wingdings" pitchFamily="2" charset="2"/>
              <a:buNone/>
            </a:pPr>
            <a:endParaRPr lang="pl-PL" sz="1600" smtClean="0">
              <a:effectLst/>
              <a:latin typeface="Arial" charset="0"/>
              <a:cs typeface="Arial" charset="0"/>
            </a:endParaRPr>
          </a:p>
        </p:txBody>
      </p:sp>
      <p:sp>
        <p:nvSpPr>
          <p:cNvPr id="39939" name="Rectangle 4"/>
          <p:cNvSpPr>
            <a:spLocks noChangeArrowheads="1"/>
          </p:cNvSpPr>
          <p:nvPr/>
        </p:nvSpPr>
        <p:spPr bwMode="auto">
          <a:xfrm>
            <a:off x="-4471988" y="3170238"/>
            <a:ext cx="184150" cy="519112"/>
          </a:xfrm>
          <a:prstGeom prst="rect">
            <a:avLst/>
          </a:prstGeom>
          <a:noFill/>
          <a:ln w="9525">
            <a:noFill/>
            <a:miter lim="800000"/>
            <a:headEnd/>
            <a:tailEnd/>
          </a:ln>
        </p:spPr>
        <p:txBody>
          <a:bodyPr wrap="none" anchor="ctr">
            <a:spAutoFit/>
          </a:bodyPr>
          <a:lstStyle/>
          <a:p>
            <a:endParaRPr lang="sr-Latn-C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2"/>
          <p:cNvSpPr>
            <a:spLocks noGrp="1" noChangeArrowheads="1"/>
          </p:cNvSpPr>
          <p:nvPr>
            <p:ph type="title" idx="4294967295"/>
          </p:nvPr>
        </p:nvSpPr>
        <p:spPr bwMode="auto">
          <a:xfrm>
            <a:off x="684213" y="692150"/>
            <a:ext cx="7940675" cy="1143000"/>
          </a:xfrm>
          <a:prstGeom prst="rect">
            <a:avLst/>
          </a:prstGeom>
          <a:ln>
            <a:miter lim="800000"/>
            <a:headEnd/>
            <a:tailEnd/>
          </a:ln>
        </p:spPr>
        <p:txBody>
          <a:bodyPr/>
          <a:lstStyle/>
          <a:p>
            <a:pPr>
              <a:lnSpc>
                <a:spcPct val="110000"/>
              </a:lnSpc>
              <a:defRPr/>
            </a:pPr>
            <a:r>
              <a:rPr lang="hr-HR" sz="2400" smtClean="0">
                <a:solidFill>
                  <a:schemeClr val="hlink"/>
                </a:solidFill>
              </a:rPr>
              <a:t/>
            </a:r>
            <a:br>
              <a:rPr lang="hr-HR" sz="2400" smtClean="0">
                <a:solidFill>
                  <a:schemeClr val="hlink"/>
                </a:solidFill>
              </a:rPr>
            </a:br>
            <a:r>
              <a:rPr lang="hr-HR" sz="2400" smtClean="0">
                <a:solidFill>
                  <a:schemeClr val="hlink"/>
                </a:solidFill>
                <a:latin typeface="Arial" charset="0"/>
              </a:rPr>
              <a:t>Kumulacija mjera</a:t>
            </a:r>
            <a:r>
              <a:rPr lang="hr-HR" sz="2400" smtClean="0">
                <a:solidFill>
                  <a:schemeClr val="hlink"/>
                </a:solidFill>
              </a:rPr>
              <a:t> </a:t>
            </a:r>
          </a:p>
        </p:txBody>
      </p:sp>
      <p:sp>
        <p:nvSpPr>
          <p:cNvPr id="40962" name="Rectangle 3"/>
          <p:cNvSpPr>
            <a:spLocks noGrp="1" noChangeArrowheads="1"/>
          </p:cNvSpPr>
          <p:nvPr>
            <p:ph sz="half" idx="4294967295"/>
          </p:nvPr>
        </p:nvSpPr>
        <p:spPr>
          <a:xfrm>
            <a:off x="684213" y="1916113"/>
            <a:ext cx="7704137" cy="1944687"/>
          </a:xfrm>
          <a:noFill/>
        </p:spPr>
        <p:txBody>
          <a:bodyPr/>
          <a:lstStyle/>
          <a:p>
            <a:pPr marL="457200" indent="-457200" algn="just"/>
            <a:endParaRPr lang="hr-HR" sz="1600" smtClean="0">
              <a:effectLst/>
              <a:latin typeface="Arial" charset="0"/>
              <a:cs typeface="Arial" charset="0"/>
            </a:endParaRPr>
          </a:p>
          <a:p>
            <a:pPr marL="457200" indent="-457200" algn="just"/>
            <a:r>
              <a:rPr lang="hr-HR" sz="1600" u="sng" smtClean="0">
                <a:effectLst/>
                <a:latin typeface="Arial" charset="0"/>
                <a:cs typeface="Arial" charset="0"/>
              </a:rPr>
              <a:t>Sve nezaposlene osobe</a:t>
            </a:r>
            <a:r>
              <a:rPr lang="hr-HR" sz="1600" smtClean="0">
                <a:effectLst/>
                <a:latin typeface="Arial" charset="0"/>
                <a:cs typeface="Arial" charset="0"/>
              </a:rPr>
              <a:t> koje su bile uključene u mjeru o</a:t>
            </a:r>
            <a:r>
              <a:rPr lang="hr-HR" sz="1600" i="1" smtClean="0">
                <a:effectLst/>
                <a:latin typeface="Arial" charset="0"/>
                <a:cs typeface="Arial" charset="0"/>
              </a:rPr>
              <a:t>brazovanje nezaposlenih, i stručno osposobljavanje za rad bez zasnivanja radnog odnosa  </a:t>
            </a:r>
            <a:r>
              <a:rPr lang="hr-HR" sz="1600" smtClean="0">
                <a:effectLst/>
                <a:latin typeface="Arial" charset="0"/>
                <a:cs typeface="Arial" charset="0"/>
              </a:rPr>
              <a:t>mogu se uključiti i u potpore za zapošljavanje i usavršavanje, potpore za samozapošljavanje, stručno osposobljavanje za rad bez zasnivanja radnog odnosa i javne radove </a:t>
            </a:r>
            <a:endParaRPr lang="pl-PL" sz="1600" smtClean="0">
              <a:effectLst/>
              <a:latin typeface="Arial" charset="0"/>
              <a:cs typeface="Arial" charset="0"/>
            </a:endParaRPr>
          </a:p>
          <a:p>
            <a:pPr marL="457200" indent="-457200" algn="just">
              <a:buFont typeface="Wingdings" pitchFamily="2" charset="2"/>
              <a:buNone/>
            </a:pPr>
            <a:endParaRPr lang="pl-PL" sz="1600" smtClean="0">
              <a:effectLst/>
              <a:latin typeface="Arial" charset="0"/>
              <a:cs typeface="Arial" charset="0"/>
            </a:endParaRPr>
          </a:p>
        </p:txBody>
      </p:sp>
      <p:sp>
        <p:nvSpPr>
          <p:cNvPr id="40963" name="Rectangle 4"/>
          <p:cNvSpPr>
            <a:spLocks noChangeArrowheads="1"/>
          </p:cNvSpPr>
          <p:nvPr/>
        </p:nvSpPr>
        <p:spPr bwMode="auto">
          <a:xfrm>
            <a:off x="-4471988" y="3170238"/>
            <a:ext cx="184150" cy="519112"/>
          </a:xfrm>
          <a:prstGeom prst="rect">
            <a:avLst/>
          </a:prstGeom>
          <a:noFill/>
          <a:ln w="9525">
            <a:noFill/>
            <a:miter lim="800000"/>
            <a:headEnd/>
            <a:tailEnd/>
          </a:ln>
        </p:spPr>
        <p:txBody>
          <a:bodyPr wrap="none" anchor="ctr">
            <a:spAutoFit/>
          </a:bodyPr>
          <a:lstStyle/>
          <a:p>
            <a:endParaRPr lang="sr-Latn-C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bg>
      <p:bgPr>
        <a:solidFill>
          <a:srgbClr val="FFFFFF">
            <a:alpha val="0"/>
          </a:srgbClr>
        </a:solidFill>
        <a:effectLst/>
      </p:bgPr>
    </p:bg>
    <p:spTree>
      <p:nvGrpSpPr>
        <p:cNvPr id="1" name=""/>
        <p:cNvGrpSpPr/>
        <p:nvPr/>
      </p:nvGrpSpPr>
      <p:grpSpPr>
        <a:xfrm>
          <a:off x="0" y="0"/>
          <a:ext cx="0" cy="0"/>
          <a:chOff x="0" y="0"/>
          <a:chExt cx="0" cy="0"/>
        </a:xfrm>
      </p:grpSpPr>
      <p:pic>
        <p:nvPicPr>
          <p:cNvPr id="64514" name="Picture 2" descr="HZZlogo"/>
          <p:cNvPicPr>
            <a:picLocks noChangeAspect="1" noChangeArrowheads="1"/>
          </p:cNvPicPr>
          <p:nvPr/>
        </p:nvPicPr>
        <p:blipFill>
          <a:blip r:embed="rId2"/>
          <a:srcRect/>
          <a:stretch>
            <a:fillRect/>
          </a:stretch>
        </p:blipFill>
        <p:spPr bwMode="auto">
          <a:xfrm>
            <a:off x="3357563" y="428625"/>
            <a:ext cx="2160587" cy="1643063"/>
          </a:xfrm>
          <a:prstGeom prst="rect">
            <a:avLst/>
          </a:prstGeom>
          <a:noFill/>
          <a:ln w="9525">
            <a:noFill/>
            <a:miter lim="800000"/>
            <a:headEnd/>
            <a:tailEnd/>
          </a:ln>
        </p:spPr>
      </p:pic>
      <p:sp>
        <p:nvSpPr>
          <p:cNvPr id="5" name="TextBox 4"/>
          <p:cNvSpPr txBox="1"/>
          <p:nvPr/>
        </p:nvSpPr>
        <p:spPr>
          <a:xfrm>
            <a:off x="142875" y="2286000"/>
            <a:ext cx="8858250" cy="2895600"/>
          </a:xfrm>
          <a:prstGeom prst="rect">
            <a:avLst/>
          </a:prstGeom>
          <a:noFill/>
        </p:spPr>
        <p:txBody>
          <a:bodyPr>
            <a:spAutoFit/>
          </a:bodyPr>
          <a:lstStyle/>
          <a:p>
            <a:pPr algn="ctr">
              <a:spcBef>
                <a:spcPct val="20000"/>
              </a:spcBef>
              <a:buClr>
                <a:schemeClr val="bg2"/>
              </a:buClr>
              <a:buSzPct val="75000"/>
              <a:buFont typeface="Wingdings" pitchFamily="2" charset="2"/>
              <a:buChar char="n"/>
              <a:defRPr/>
            </a:pPr>
            <a:r>
              <a:rPr lang="hr-HR" sz="1900" dirty="0">
                <a:solidFill>
                  <a:schemeClr val="tx1"/>
                </a:solidFill>
                <a:cs typeface="+mn-cs"/>
              </a:rPr>
              <a:t>HRVATSKI ZAVOD ZA ZAPOŠLJAVANJE</a:t>
            </a:r>
          </a:p>
          <a:p>
            <a:pPr algn="ctr">
              <a:spcBef>
                <a:spcPct val="20000"/>
              </a:spcBef>
              <a:buClr>
                <a:schemeClr val="bg2"/>
              </a:buClr>
              <a:buSzPct val="75000"/>
              <a:buFont typeface="Wingdings" pitchFamily="2" charset="2"/>
              <a:buChar char="n"/>
              <a:defRPr/>
            </a:pPr>
            <a:r>
              <a:rPr lang="hr-HR" sz="1200" dirty="0">
                <a:solidFill>
                  <a:schemeClr val="tx1"/>
                </a:solidFill>
                <a:cs typeface="+mn-cs"/>
              </a:rPr>
              <a:t>Radnička cesta 1</a:t>
            </a:r>
          </a:p>
          <a:p>
            <a:pPr algn="ctr">
              <a:spcBef>
                <a:spcPct val="20000"/>
              </a:spcBef>
              <a:buClr>
                <a:schemeClr val="bg2"/>
              </a:buClr>
              <a:buSzPct val="75000"/>
              <a:buFont typeface="Wingdings" pitchFamily="2" charset="2"/>
              <a:buChar char="n"/>
              <a:defRPr/>
            </a:pPr>
            <a:r>
              <a:rPr lang="hr-HR" sz="1200" dirty="0">
                <a:solidFill>
                  <a:schemeClr val="tx1"/>
                </a:solidFill>
                <a:cs typeface="+mn-cs"/>
              </a:rPr>
              <a:t>10000 Zagreb</a:t>
            </a:r>
          </a:p>
          <a:p>
            <a:pPr algn="ctr">
              <a:spcBef>
                <a:spcPct val="20000"/>
              </a:spcBef>
              <a:buClr>
                <a:schemeClr val="bg2"/>
              </a:buClr>
              <a:buSzPct val="75000"/>
              <a:buFont typeface="Wingdings" pitchFamily="2" charset="2"/>
              <a:buChar char="n"/>
              <a:defRPr/>
            </a:pPr>
            <a:r>
              <a:rPr lang="hr-HR" sz="1200" dirty="0">
                <a:solidFill>
                  <a:schemeClr val="tx1"/>
                </a:solidFill>
                <a:cs typeface="+mn-cs"/>
              </a:rPr>
              <a:t>+385-1-6126-000</a:t>
            </a:r>
          </a:p>
          <a:p>
            <a:pPr algn="ctr">
              <a:spcBef>
                <a:spcPct val="20000"/>
              </a:spcBef>
              <a:buClr>
                <a:schemeClr val="bg2"/>
              </a:buClr>
              <a:buSzPct val="75000"/>
              <a:buFont typeface="Wingdings" pitchFamily="2" charset="2"/>
              <a:buChar char="n"/>
              <a:defRPr/>
            </a:pPr>
            <a:r>
              <a:rPr lang="hr-HR" sz="1200" dirty="0">
                <a:solidFill>
                  <a:schemeClr val="tx1"/>
                </a:solidFill>
                <a:cs typeface="+mn-cs"/>
              </a:rPr>
              <a:t>+385-1-6126-038</a:t>
            </a:r>
          </a:p>
          <a:p>
            <a:pPr algn="ctr">
              <a:spcBef>
                <a:spcPct val="20000"/>
              </a:spcBef>
              <a:buClr>
                <a:schemeClr val="bg2"/>
              </a:buClr>
              <a:buSzPct val="75000"/>
              <a:buFont typeface="Wingdings" pitchFamily="2" charset="2"/>
              <a:buChar char="n"/>
              <a:defRPr/>
            </a:pPr>
            <a:endParaRPr lang="hr-HR" sz="1400" dirty="0">
              <a:solidFill>
                <a:schemeClr val="tx1"/>
              </a:solidFill>
              <a:cs typeface="+mn-cs"/>
            </a:endParaRPr>
          </a:p>
          <a:p>
            <a:pPr algn="ctr">
              <a:spcBef>
                <a:spcPct val="20000"/>
              </a:spcBef>
              <a:buClr>
                <a:schemeClr val="bg2"/>
              </a:buClr>
              <a:buSzPct val="75000"/>
              <a:buFont typeface="Wingdings" pitchFamily="2" charset="2"/>
              <a:buChar char="n"/>
              <a:defRPr/>
            </a:pPr>
            <a:r>
              <a:rPr lang="hr-HR" sz="2200" dirty="0">
                <a:solidFill>
                  <a:schemeClr val="tx1"/>
                </a:solidFill>
                <a:cs typeface="+mn-cs"/>
                <a:hlinkClick r:id="rId3"/>
              </a:rPr>
              <a:t>hzz@</a:t>
            </a:r>
            <a:r>
              <a:rPr lang="hr-HR" sz="2200" dirty="0" err="1">
                <a:solidFill>
                  <a:schemeClr val="tx1"/>
                </a:solidFill>
                <a:cs typeface="+mn-cs"/>
                <a:hlinkClick r:id="rId3"/>
              </a:rPr>
              <a:t>hzz.hr</a:t>
            </a:r>
            <a:r>
              <a:rPr lang="hr-HR" sz="2200" dirty="0">
                <a:solidFill>
                  <a:schemeClr val="tx1"/>
                </a:solidFill>
                <a:cs typeface="+mn-cs"/>
              </a:rPr>
              <a:t>  </a:t>
            </a:r>
            <a:r>
              <a:rPr lang="hr-HR" sz="2200" baseline="-25000" dirty="0">
                <a:solidFill>
                  <a:schemeClr val="tx1"/>
                </a:solidFill>
                <a:cs typeface="+mn-cs"/>
              </a:rPr>
              <a:t>***</a:t>
            </a:r>
            <a:r>
              <a:rPr lang="hr-HR" sz="2200" dirty="0">
                <a:solidFill>
                  <a:schemeClr val="tx1"/>
                </a:solidFill>
                <a:cs typeface="+mn-cs"/>
              </a:rPr>
              <a:t>  </a:t>
            </a:r>
            <a:r>
              <a:rPr lang="hr-HR" sz="2200" dirty="0">
                <a:cs typeface="+mn-cs"/>
                <a:hlinkClick r:id="rId4"/>
              </a:rPr>
              <a:t>www.hzz.hr</a:t>
            </a:r>
            <a:r>
              <a:rPr lang="hr-HR" sz="2200" dirty="0">
                <a:cs typeface="+mn-cs"/>
              </a:rPr>
              <a:t> </a:t>
            </a:r>
          </a:p>
          <a:p>
            <a:pPr algn="ctr">
              <a:spcBef>
                <a:spcPct val="20000"/>
              </a:spcBef>
              <a:buClr>
                <a:schemeClr val="bg2"/>
              </a:buClr>
              <a:buSzPct val="75000"/>
              <a:buFont typeface="Wingdings" pitchFamily="2" charset="2"/>
              <a:buChar char="n"/>
              <a:defRPr/>
            </a:pPr>
            <a:endParaRPr lang="hr-HR" dirty="0">
              <a:solidFill>
                <a:schemeClr val="tx1"/>
              </a:solidFill>
              <a:cs typeface="+mn-cs"/>
            </a:endParaRPr>
          </a:p>
          <a:p>
            <a:pPr algn="ctr">
              <a:spcBef>
                <a:spcPct val="20000"/>
              </a:spcBef>
              <a:buClr>
                <a:schemeClr val="bg2"/>
              </a:buClr>
              <a:buSzPct val="75000"/>
              <a:buFont typeface="Wingdings" pitchFamily="2" charset="2"/>
              <a:buChar char="n"/>
              <a:defRPr/>
            </a:pPr>
            <a:r>
              <a:rPr lang="hr-HR" dirty="0">
                <a:solidFill>
                  <a:schemeClr val="tx2">
                    <a:lumMod val="75000"/>
                  </a:schemeClr>
                </a:solidFill>
                <a:cs typeface="+mn-cs"/>
              </a:rPr>
              <a:t>HVALA NA POZORNOSTI!</a:t>
            </a:r>
          </a:p>
        </p:txBody>
      </p:sp>
      <p:sp>
        <p:nvSpPr>
          <p:cNvPr id="6" name="Rectangle 10"/>
          <p:cNvSpPr>
            <a:spLocks noGrp="1" noChangeAspect="1" noChangeArrowheads="1"/>
          </p:cNvSpPr>
          <p:nvPr isPhoto="1"/>
        </p:nvSpPr>
        <p:spPr bwMode="auto">
          <a:xfrm>
            <a:off x="0" y="5143513"/>
            <a:ext cx="9142417" cy="1714488"/>
          </a:xfrm>
          <a:prstGeom prst="rect">
            <a:avLst/>
          </a:prstGeom>
          <a:blipFill dpi="0" rotWithShape="1">
            <a:blip r:embed="rId5" cstate="print"/>
            <a:srcRect/>
            <a:stretch>
              <a:fillRect b="-15444"/>
            </a:stretch>
          </a:blipFill>
          <a:ln w="9525">
            <a:solidFill>
              <a:schemeClr val="tx1"/>
            </a:solidFill>
            <a:miter lim="800000"/>
            <a:headEnd/>
            <a:tailEnd/>
          </a:ln>
          <a:effectLst/>
        </p:spPr>
        <p:txBody>
          <a:bodyPr/>
          <a:lstStyle/>
          <a:p>
            <a:pPr fontAlgn="auto">
              <a:spcBef>
                <a:spcPct val="20000"/>
              </a:spcBef>
              <a:spcAft>
                <a:spcPts val="0"/>
              </a:spcAft>
              <a:buClr>
                <a:schemeClr val="bg2"/>
              </a:buClr>
              <a:buSzPct val="75000"/>
              <a:buFont typeface="Wingdings" pitchFamily="2" charset="2"/>
              <a:buChar char="n"/>
              <a:defRPr/>
            </a:pPr>
            <a:endParaRPr lang="hr-HR">
              <a:latin typeface="Bookman Old Style" pitchFamily="18" charset="0"/>
              <a:cs typeface="+mn-cs"/>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Content Placeholder 1"/>
          <p:cNvSpPr>
            <a:spLocks noGrp="1"/>
          </p:cNvSpPr>
          <p:nvPr>
            <p:ph idx="4294967295"/>
          </p:nvPr>
        </p:nvSpPr>
        <p:spPr>
          <a:xfrm>
            <a:off x="1066800" y="2000250"/>
            <a:ext cx="7543800" cy="4095750"/>
          </a:xfrm>
          <a:noFill/>
        </p:spPr>
        <p:txBody>
          <a:bodyPr/>
          <a:lstStyle/>
          <a:p>
            <a:pPr marL="533400" indent="-533400">
              <a:spcBef>
                <a:spcPct val="50000"/>
              </a:spcBef>
            </a:pPr>
            <a:r>
              <a:rPr lang="hr-HR" sz="1600" smtClean="0">
                <a:effectLst/>
                <a:latin typeface="Arial" charset="0"/>
                <a:cs typeface="Arial" charset="0"/>
              </a:rPr>
              <a:t>potpore za zapošljavanje</a:t>
            </a:r>
          </a:p>
          <a:p>
            <a:pPr marL="533400" indent="-533400">
              <a:spcBef>
                <a:spcPct val="50000"/>
              </a:spcBef>
            </a:pPr>
            <a:r>
              <a:rPr lang="hr-HR" sz="1600" smtClean="0">
                <a:effectLst/>
                <a:latin typeface="Arial" charset="0"/>
                <a:cs typeface="Arial" charset="0"/>
              </a:rPr>
              <a:t>potpore za samozapošljavanje</a:t>
            </a:r>
          </a:p>
          <a:p>
            <a:pPr marL="533400" indent="-533400">
              <a:spcBef>
                <a:spcPct val="50000"/>
              </a:spcBef>
            </a:pPr>
            <a:r>
              <a:rPr lang="hr-HR" sz="1600" smtClean="0">
                <a:effectLst/>
                <a:latin typeface="Arial" charset="0"/>
                <a:cs typeface="Arial" charset="0"/>
              </a:rPr>
              <a:t>potpore za usavršavanje</a:t>
            </a:r>
          </a:p>
          <a:p>
            <a:pPr marL="533400" indent="-533400">
              <a:spcBef>
                <a:spcPct val="50000"/>
              </a:spcBef>
            </a:pPr>
            <a:r>
              <a:rPr lang="hr-HR" sz="1600" smtClean="0">
                <a:effectLst/>
                <a:latin typeface="Arial" charset="0"/>
                <a:cs typeface="Arial" charset="0"/>
              </a:rPr>
              <a:t>obrazovanje nezaposlenih</a:t>
            </a:r>
          </a:p>
          <a:p>
            <a:pPr marL="533400" indent="-533400">
              <a:spcBef>
                <a:spcPct val="50000"/>
              </a:spcBef>
            </a:pPr>
            <a:r>
              <a:rPr lang="hr-HR" sz="1600" smtClean="0">
                <a:effectLst/>
                <a:latin typeface="Arial" charset="0"/>
                <a:cs typeface="Arial" charset="0"/>
              </a:rPr>
              <a:t>stručno osposobljavanje za rad bez zasnivanja radnog odnosa</a:t>
            </a:r>
          </a:p>
          <a:p>
            <a:pPr marL="533400" indent="-533400">
              <a:spcBef>
                <a:spcPct val="50000"/>
              </a:spcBef>
            </a:pPr>
            <a:r>
              <a:rPr lang="hr-HR" sz="1600" smtClean="0">
                <a:effectLst/>
                <a:latin typeface="Arial" charset="0"/>
                <a:cs typeface="Arial" charset="0"/>
              </a:rPr>
              <a:t>javni radovi</a:t>
            </a:r>
          </a:p>
          <a:p>
            <a:pPr marL="533400" indent="-533400">
              <a:spcBef>
                <a:spcPct val="50000"/>
              </a:spcBef>
            </a:pPr>
            <a:r>
              <a:rPr lang="hr-HR" sz="1600" smtClean="0">
                <a:effectLst/>
                <a:latin typeface="Arial" charset="0"/>
                <a:cs typeface="Arial" charset="0"/>
              </a:rPr>
              <a:t>potpore za očuvanje radnih mjesta</a:t>
            </a:r>
          </a:p>
        </p:txBody>
      </p:sp>
      <p:sp>
        <p:nvSpPr>
          <p:cNvPr id="3" name="Content Placeholder 2"/>
          <p:cNvSpPr>
            <a:spLocks noGrp="1"/>
          </p:cNvSpPr>
          <p:nvPr>
            <p:ph idx="4294967295"/>
          </p:nvPr>
        </p:nvSpPr>
        <p:spPr>
          <a:xfrm>
            <a:off x="1071563" y="785813"/>
            <a:ext cx="7543800" cy="857250"/>
          </a:xfrm>
        </p:spPr>
        <p:txBody>
          <a:bodyPr anchor="ctr"/>
          <a:lstStyle/>
          <a:p>
            <a:pPr eaLnBrk="1" hangingPunct="1">
              <a:spcBef>
                <a:spcPct val="0"/>
              </a:spcBef>
              <a:buFontTx/>
              <a:buNone/>
              <a:defRPr/>
            </a:pPr>
            <a:r>
              <a:rPr lang="hr-HR" sz="2400" b="1" smtClean="0">
                <a:solidFill>
                  <a:srgbClr val="D1000E"/>
                </a:solidFill>
                <a:effectLst>
                  <a:outerShdw blurRad="38100" dist="38100" dir="2700000" algn="tl">
                    <a:srgbClr val="000000"/>
                  </a:outerShdw>
                </a:effectLst>
                <a:latin typeface="Arial" charset="0"/>
                <a:cs typeface="Arial" charset="0"/>
              </a:rPr>
              <a:t>Vrste intervencije</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2"/>
          <p:cNvSpPr>
            <a:spLocks noGrp="1" noChangeArrowheads="1"/>
          </p:cNvSpPr>
          <p:nvPr>
            <p:ph type="title" idx="4294967295"/>
          </p:nvPr>
        </p:nvSpPr>
        <p:spPr bwMode="auto">
          <a:xfrm>
            <a:off x="323850" y="908050"/>
            <a:ext cx="8229600" cy="649288"/>
          </a:xfrm>
          <a:prstGeom prst="rect">
            <a:avLst/>
          </a:prstGeom>
          <a:ln>
            <a:miter lim="800000"/>
            <a:headEnd/>
            <a:tailEnd/>
          </a:ln>
        </p:spPr>
        <p:txBody>
          <a:bodyPr/>
          <a:lstStyle/>
          <a:p>
            <a:pPr>
              <a:lnSpc>
                <a:spcPct val="110000"/>
              </a:lnSpc>
              <a:defRPr/>
            </a:pPr>
            <a:r>
              <a:rPr lang="hr-HR" sz="2400" smtClean="0">
                <a:solidFill>
                  <a:schemeClr val="hlink"/>
                </a:solidFill>
                <a:latin typeface="Arial" charset="0"/>
              </a:rPr>
              <a:t>Potpore za zapošljavanje</a:t>
            </a:r>
          </a:p>
        </p:txBody>
      </p:sp>
      <p:sp>
        <p:nvSpPr>
          <p:cNvPr id="15362" name="Rectangle 3"/>
          <p:cNvSpPr>
            <a:spLocks noGrp="1" noChangeArrowheads="1"/>
          </p:cNvSpPr>
          <p:nvPr>
            <p:ph sz="half" idx="1"/>
          </p:nvPr>
        </p:nvSpPr>
        <p:spPr>
          <a:xfrm>
            <a:off x="684213" y="1916113"/>
            <a:ext cx="7704137" cy="4537075"/>
          </a:xfrm>
        </p:spPr>
        <p:txBody>
          <a:bodyPr/>
          <a:lstStyle/>
          <a:p>
            <a:pPr algn="just">
              <a:spcBef>
                <a:spcPct val="30000"/>
              </a:spcBef>
              <a:buFontTx/>
              <a:buNone/>
            </a:pPr>
            <a:r>
              <a:rPr lang="hr-HR" sz="1600" smtClean="0">
                <a:effectLst/>
                <a:latin typeface="Arial" charset="0"/>
                <a:cs typeface="Arial" charset="0"/>
              </a:rPr>
              <a:t>	</a:t>
            </a:r>
            <a:r>
              <a:rPr lang="hr-HR" sz="1600" b="1" smtClean="0">
                <a:effectLst/>
                <a:latin typeface="Arial" charset="0"/>
                <a:cs typeface="Arial" charset="0"/>
              </a:rPr>
              <a:t>„</a:t>
            </a:r>
            <a:r>
              <a:rPr lang="pl-PL" sz="1600" b="1" smtClean="0">
                <a:effectLst/>
                <a:latin typeface="Arial" charset="0"/>
                <a:cs typeface="Arial" charset="0"/>
              </a:rPr>
              <a:t>Pola</a:t>
            </a:r>
            <a:r>
              <a:rPr lang="hr-HR" sz="1600" b="1" smtClean="0">
                <a:effectLst/>
                <a:latin typeface="Arial" charset="0"/>
                <a:cs typeface="Arial" charset="0"/>
              </a:rPr>
              <a:t>-</a:t>
            </a:r>
            <a:r>
              <a:rPr lang="pl-PL" sz="1600" b="1" smtClean="0">
                <a:effectLst/>
                <a:latin typeface="Arial" charset="0"/>
                <a:cs typeface="Arial" charset="0"/>
              </a:rPr>
              <a:t>pola</a:t>
            </a:r>
            <a:r>
              <a:rPr lang="hr-HR" sz="1600" b="1" smtClean="0">
                <a:effectLst/>
                <a:latin typeface="Arial" charset="0"/>
                <a:cs typeface="Arial" charset="0"/>
              </a:rPr>
              <a:t>” – </a:t>
            </a:r>
            <a:r>
              <a:rPr lang="pl-PL" sz="1600" b="1" smtClean="0">
                <a:effectLst/>
                <a:latin typeface="Arial" charset="0"/>
                <a:cs typeface="Arial" charset="0"/>
              </a:rPr>
              <a:t>potpora za zapo</a:t>
            </a:r>
            <a:r>
              <a:rPr lang="hr-HR" sz="1600" b="1" smtClean="0">
                <a:effectLst/>
                <a:latin typeface="Arial" charset="0"/>
                <a:cs typeface="Arial" charset="0"/>
              </a:rPr>
              <a:t>š</a:t>
            </a:r>
            <a:r>
              <a:rPr lang="pl-PL" sz="1600" b="1" smtClean="0">
                <a:effectLst/>
                <a:latin typeface="Arial" charset="0"/>
                <a:cs typeface="Arial" charset="0"/>
              </a:rPr>
              <a:t>ljavanja dugotrajno nezaposlenih osoba, osoba starijih od 50, posebnih skupina nezaposlenih („I mi smo za novi posao i učenje”, „Važno je iskustvo”, „I posebnost je prednost”)</a:t>
            </a:r>
            <a:endParaRPr lang="hr-HR" sz="1600" smtClean="0">
              <a:effectLst/>
              <a:latin typeface="Arial" charset="0"/>
              <a:cs typeface="Arial" charset="0"/>
            </a:endParaRPr>
          </a:p>
        </p:txBody>
      </p:sp>
      <p:sp>
        <p:nvSpPr>
          <p:cNvPr id="15363" name="Rectangle 201"/>
          <p:cNvSpPr>
            <a:spLocks noGrp="1" noChangeArrowheads="1"/>
          </p:cNvSpPr>
          <p:nvPr>
            <p:ph sz="half" idx="2"/>
          </p:nvPr>
        </p:nvSpPr>
        <p:spPr>
          <a:xfrm>
            <a:off x="827088" y="2708275"/>
            <a:ext cx="7783512" cy="3171825"/>
          </a:xfrm>
        </p:spPr>
        <p:txBody>
          <a:bodyPr/>
          <a:lstStyle/>
          <a:p>
            <a:pPr marL="268288" indent="-268288" algn="just"/>
            <a:r>
              <a:rPr lang="hr-HR" sz="1600" smtClean="0">
                <a:effectLst/>
                <a:latin typeface="Arial" charset="0"/>
                <a:cs typeface="Arial" charset="0"/>
              </a:rPr>
              <a:t>Nezaposleni hrvatski branitelji, djeca i supružnici poginulih i nestalih hrvatskih branitelja, roditelji s 4 i više malodobne djece, roditelji djece s posebnim potrebama, roditelji djece oboljele od malignih bolesti, samohrani roditelji, povratnici s odsluženja zatvorske kazne, osobe na uvjetnoj kazni – prijavljene u evidenciju nezaposlenih, potpisan Profesionalni plan zapošljavanja</a:t>
            </a:r>
          </a:p>
          <a:p>
            <a:pPr marL="268288" indent="-268288" algn="just"/>
            <a:r>
              <a:rPr lang="hr-HR" sz="1600" b="1" smtClean="0">
                <a:effectLst/>
                <a:latin typeface="Arial" charset="0"/>
                <a:cs typeface="Arial" charset="0"/>
              </a:rPr>
              <a:t>Liječeni ovisnici, žrtve trgovanja ljudima, žrtve obiteljskog nasilja, azilanti, mlade osobe koje su izašle iz sustava skrbi domova za djecu – prijavljene u evidenciju nezaposlenih, potpisan Profesionalni plan zapošljavanja</a:t>
            </a:r>
          </a:p>
          <a:p>
            <a:pPr marL="268288" indent="-268288" algn="just"/>
            <a:r>
              <a:rPr lang="hr-HR" sz="1600" smtClean="0">
                <a:effectLst/>
                <a:latin typeface="Arial" charset="0"/>
                <a:cs typeface="Arial" charset="0"/>
              </a:rPr>
              <a:t>Dugotrajno nezaposlene osobe bez obzira na dob, radni staž i razinu obrazovanja - prijavljene u evidenciju nezaposlenih najmanje 6 mjeseci, potpisan Profesionalni plan zapošljavanja</a:t>
            </a:r>
          </a:p>
          <a:p>
            <a:pPr marL="268288" indent="-268288" algn="just"/>
            <a:r>
              <a:rPr lang="hr-HR" sz="1600" smtClean="0">
                <a:effectLst/>
                <a:latin typeface="Arial" charset="0"/>
                <a:cs typeface="Arial" charset="0"/>
              </a:rPr>
              <a:t>Nezaposlene osobe iznad 50 godina - prijavljene u evidenciju nezaposlenih, potpisan Profesionalni plan zapošljavanja</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2"/>
          <p:cNvSpPr>
            <a:spLocks noGrp="1" noChangeArrowheads="1"/>
          </p:cNvSpPr>
          <p:nvPr>
            <p:ph type="title" idx="4294967295"/>
          </p:nvPr>
        </p:nvSpPr>
        <p:spPr bwMode="auto">
          <a:xfrm>
            <a:off x="395288" y="908050"/>
            <a:ext cx="8229600" cy="649288"/>
          </a:xfrm>
          <a:prstGeom prst="rect">
            <a:avLst/>
          </a:prstGeom>
          <a:ln>
            <a:miter lim="800000"/>
            <a:headEnd/>
            <a:tailEnd/>
          </a:ln>
        </p:spPr>
        <p:txBody>
          <a:bodyPr/>
          <a:lstStyle/>
          <a:p>
            <a:pPr>
              <a:lnSpc>
                <a:spcPct val="110000"/>
              </a:lnSpc>
              <a:defRPr/>
            </a:pPr>
            <a:r>
              <a:rPr lang="hr-HR" sz="2400" smtClean="0">
                <a:solidFill>
                  <a:schemeClr val="hlink"/>
                </a:solidFill>
              </a:rPr>
              <a:t>P</a:t>
            </a:r>
            <a:r>
              <a:rPr lang="hr-HR" sz="2400" smtClean="0">
                <a:solidFill>
                  <a:schemeClr val="hlink"/>
                </a:solidFill>
                <a:latin typeface="Arial" charset="0"/>
              </a:rPr>
              <a:t>otpore za zapošljavanje</a:t>
            </a:r>
          </a:p>
        </p:txBody>
      </p:sp>
      <p:sp>
        <p:nvSpPr>
          <p:cNvPr id="16386" name="Rectangle 3"/>
          <p:cNvSpPr>
            <a:spLocks noGrp="1" noChangeArrowheads="1"/>
          </p:cNvSpPr>
          <p:nvPr>
            <p:ph sz="half" idx="1"/>
          </p:nvPr>
        </p:nvSpPr>
        <p:spPr>
          <a:xfrm>
            <a:off x="684213" y="1773238"/>
            <a:ext cx="7704137" cy="936625"/>
          </a:xfrm>
        </p:spPr>
        <p:txBody>
          <a:bodyPr/>
          <a:lstStyle/>
          <a:p>
            <a:pPr algn="just"/>
            <a:r>
              <a:rPr lang="hr-HR" sz="1600" smtClean="0">
                <a:effectLst/>
                <a:latin typeface="Arial" charset="0"/>
                <a:cs typeface="Arial" charset="0"/>
              </a:rPr>
              <a:t>„</a:t>
            </a:r>
            <a:r>
              <a:rPr lang="pl-PL" sz="1600" smtClean="0">
                <a:effectLst/>
                <a:latin typeface="Arial" charset="0"/>
                <a:cs typeface="Arial" charset="0"/>
              </a:rPr>
              <a:t>Pola</a:t>
            </a:r>
            <a:r>
              <a:rPr lang="hr-HR" sz="1600" smtClean="0">
                <a:effectLst/>
                <a:latin typeface="Arial" charset="0"/>
                <a:cs typeface="Arial" charset="0"/>
              </a:rPr>
              <a:t>-</a:t>
            </a:r>
            <a:r>
              <a:rPr lang="pl-PL" sz="1600" smtClean="0">
                <a:effectLst/>
                <a:latin typeface="Arial" charset="0"/>
                <a:cs typeface="Arial" charset="0"/>
              </a:rPr>
              <a:t>pola</a:t>
            </a:r>
            <a:r>
              <a:rPr lang="hr-HR" sz="1600" smtClean="0">
                <a:effectLst/>
                <a:latin typeface="Arial" charset="0"/>
                <a:cs typeface="Arial" charset="0"/>
              </a:rPr>
              <a:t>” – </a:t>
            </a:r>
            <a:r>
              <a:rPr lang="pl-PL" sz="1600" smtClean="0">
                <a:effectLst/>
                <a:latin typeface="Arial" charset="0"/>
                <a:cs typeface="Arial" charset="0"/>
              </a:rPr>
              <a:t>potpora za zapo</a:t>
            </a:r>
            <a:r>
              <a:rPr lang="hr-HR" sz="1600" smtClean="0">
                <a:effectLst/>
                <a:latin typeface="Arial" charset="0"/>
                <a:cs typeface="Arial" charset="0"/>
              </a:rPr>
              <a:t>š</a:t>
            </a:r>
            <a:r>
              <a:rPr lang="pl-PL" sz="1600" smtClean="0">
                <a:effectLst/>
                <a:latin typeface="Arial" charset="0"/>
                <a:cs typeface="Arial" charset="0"/>
              </a:rPr>
              <a:t>ljavanja dugotrajno nezaposlenih osoba, osoba starijih od 50, posebnih skupina nezaposlenih („I mi smo za novi posao i učenje”, „Važno je iskustvo”, „I posebnost je prednost”)</a:t>
            </a:r>
            <a:endParaRPr lang="hr-HR" sz="1600" smtClean="0">
              <a:effectLst/>
              <a:latin typeface="Arial" charset="0"/>
              <a:cs typeface="Arial" charset="0"/>
            </a:endParaRPr>
          </a:p>
          <a:p>
            <a:pPr algn="just">
              <a:buFontTx/>
              <a:buNone/>
            </a:pPr>
            <a:endParaRPr lang="hr-HR" sz="1600" smtClean="0">
              <a:effectLst/>
              <a:latin typeface="Arial" charset="0"/>
              <a:cs typeface="Arial" charset="0"/>
            </a:endParaRPr>
          </a:p>
        </p:txBody>
      </p:sp>
      <p:graphicFrame>
        <p:nvGraphicFramePr>
          <p:cNvPr id="16644" name="Group 260"/>
          <p:cNvGraphicFramePr>
            <a:graphicFrameLocks noGrp="1"/>
          </p:cNvGraphicFramePr>
          <p:nvPr/>
        </p:nvGraphicFramePr>
        <p:xfrm>
          <a:off x="611188" y="2781300"/>
          <a:ext cx="7705725" cy="3503613"/>
        </p:xfrm>
        <a:graphic>
          <a:graphicData uri="http://schemas.openxmlformats.org/drawingml/2006/table">
            <a:tbl>
              <a:tblPr/>
              <a:tblGrid>
                <a:gridCol w="3097212"/>
                <a:gridCol w="935038"/>
                <a:gridCol w="1004887"/>
                <a:gridCol w="892175"/>
                <a:gridCol w="889000"/>
                <a:gridCol w="887413"/>
              </a:tblGrid>
              <a:tr h="538163">
                <a:tc rowSpan="2"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Naziv mjere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hMerge="1">
                  <a:txBody>
                    <a:bodyPr/>
                    <a:lstStyle/>
                    <a:p>
                      <a:endParaRPr lang="en-US"/>
                    </a:p>
                  </a:txBody>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poslodavac</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Iznos subvencije </a:t>
                      </a:r>
                      <a:br>
                        <a:rPr kumimoji="0" lang="hr-HR" sz="1200" b="0" i="0" u="none" strike="noStrike" cap="none" normalizeH="0" baseline="0" smtClean="0">
                          <a:ln>
                            <a:noFill/>
                          </a:ln>
                          <a:solidFill>
                            <a:schemeClr val="tx1"/>
                          </a:solidFill>
                          <a:effectLst/>
                          <a:latin typeface="Arial" charset="0"/>
                          <a:cs typeface="Arial" charset="0"/>
                        </a:rPr>
                      </a:br>
                      <a:r>
                        <a:rPr kumimoji="0" lang="hr-HR" sz="1200" b="0" i="0" u="none" strike="noStrike" cap="none" normalizeH="0" baseline="0" smtClean="0">
                          <a:ln>
                            <a:noFill/>
                          </a:ln>
                          <a:solidFill>
                            <a:schemeClr val="tx1"/>
                          </a:solidFill>
                          <a:effectLst/>
                          <a:latin typeface="Arial" charset="0"/>
                          <a:cs typeface="Arial" charset="0"/>
                        </a:rPr>
                        <a:t>UKUPNO </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336550">
                <a:tc gridSpan="2" vMerge="1">
                  <a:txBody>
                    <a:bodyPr/>
                    <a:lstStyle/>
                    <a:p>
                      <a:endParaRPr lang="en-US"/>
                    </a:p>
                  </a:txBody>
                  <a:tcPr/>
                </a:tc>
                <a:tc hMerge="1" vMerge="1">
                  <a:txBody>
                    <a:bodyPr/>
                    <a:lstStyle/>
                    <a:p>
                      <a:endParaRPr lang="en-US"/>
                    </a:p>
                  </a:txBody>
                  <a:tcPr/>
                </a:tc>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RBZ</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SSS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VŠS/ VSS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57200">
                <a:tc row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Sufinanciranje zapošljavanja dugotrajno nezaposlenih osoba</a:t>
                      </a:r>
                      <a:br>
                        <a:rPr kumimoji="0" lang="hr-HR" sz="1200" b="0" i="0" u="none" strike="noStrike" cap="none" normalizeH="0" baseline="0" smtClean="0">
                          <a:ln>
                            <a:noFill/>
                          </a:ln>
                          <a:solidFill>
                            <a:schemeClr val="tx1"/>
                          </a:solidFill>
                          <a:effectLst/>
                          <a:latin typeface="Arial" charset="0"/>
                          <a:cs typeface="Arial" charset="0"/>
                        </a:rPr>
                      </a:br>
                      <a:r>
                        <a:rPr kumimoji="0" lang="hr-HR" sz="1200" b="1" i="0" u="none" strike="noStrike" cap="none" normalizeH="0" baseline="0" smtClean="0">
                          <a:ln>
                            <a:noFill/>
                          </a:ln>
                          <a:solidFill>
                            <a:schemeClr val="tx1"/>
                          </a:solidFill>
                          <a:effectLst/>
                          <a:latin typeface="Arial" charset="0"/>
                          <a:cs typeface="Arial" charset="0"/>
                        </a:rPr>
                        <a:t>Sufinanciranje zapošljavanja posebnih skupina</a:t>
                      </a:r>
                      <a:r>
                        <a:rPr kumimoji="0" lang="hr-HR" sz="1200" b="0" i="0" u="none" strike="noStrike" cap="none" normalizeH="0" baseline="0" smtClean="0">
                          <a:ln>
                            <a:noFill/>
                          </a:ln>
                          <a:solidFill>
                            <a:schemeClr val="tx1"/>
                          </a:solidFill>
                          <a:effectLst/>
                          <a:latin typeface="Arial" charset="0"/>
                          <a:cs typeface="Arial" charset="0"/>
                        </a:rPr>
                        <a:t> nezaposlenih osoba</a:t>
                      </a:r>
                      <a:br>
                        <a:rPr kumimoji="0" lang="hr-HR" sz="1200" b="0" i="0" u="none" strike="noStrike" cap="none" normalizeH="0" baseline="0" smtClean="0">
                          <a:ln>
                            <a:noFill/>
                          </a:ln>
                          <a:solidFill>
                            <a:schemeClr val="tx1"/>
                          </a:solidFill>
                          <a:effectLst/>
                          <a:latin typeface="Arial" charset="0"/>
                          <a:cs typeface="Arial" charset="0"/>
                        </a:rPr>
                      </a:br>
                      <a:r>
                        <a:rPr kumimoji="0" lang="hr-HR" sz="1200" b="0" i="0" u="none" strike="noStrike" cap="none" normalizeH="0" baseline="0" smtClean="0">
                          <a:ln>
                            <a:noFill/>
                          </a:ln>
                          <a:solidFill>
                            <a:schemeClr val="tx1"/>
                          </a:solidFill>
                          <a:effectLst/>
                          <a:latin typeface="Arial" charset="0"/>
                          <a:cs typeface="Arial" charset="0"/>
                        </a:rPr>
                        <a:t>Sufinanciranje zapošljavanja u turizmu</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bez radnog iskustva</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mali i srednji</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16.884,00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25.567,80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31.468,00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23863">
                <a:tc vMerge="1">
                  <a:txBody>
                    <a:bodyPr/>
                    <a:lstStyle/>
                    <a:p>
                      <a:endParaRPr lang="en-US"/>
                    </a:p>
                  </a:txBody>
                  <a:tcPr/>
                </a:tc>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veliki</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10.130,40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15.340,70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18.880,80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57200">
                <a:tc vMerge="1">
                  <a:txBody>
                    <a:bodyPr/>
                    <a:lstStyle/>
                    <a:p>
                      <a:endParaRPr lang="en-US"/>
                    </a:p>
                  </a:txBody>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s radnim iskustvom</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mali i srednji</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19.450,44</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29.479,60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36.282,64</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09575">
                <a:tc vMerge="1">
                  <a:txBody>
                    <a:bodyPr/>
                    <a:lstStyle/>
                    <a:p>
                      <a:endParaRPr lang="en-US"/>
                    </a:p>
                  </a:txBody>
                  <a:tcPr/>
                </a:tc>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veliki</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11.670,24</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17.687,80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21.769,60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57200">
                <a:tc rowSpan="2"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Sufinanciranje zapošljavanja osoba iznad 50 godina</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mali i srednji</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19.450,44</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29.479,60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36.282,64</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23863">
                <a:tc gridSpan="2" vMerge="1">
                  <a:txBody>
                    <a:bodyPr/>
                    <a:lstStyle/>
                    <a:p>
                      <a:endParaRPr lang="en-US"/>
                    </a:p>
                  </a:txBody>
                  <a:tcPr/>
                </a:tc>
                <a:tc hMerge="1"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veliki</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11.670,24</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17.687,80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21.769,60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2"/>
          <p:cNvSpPr>
            <a:spLocks noGrp="1" noChangeArrowheads="1"/>
          </p:cNvSpPr>
          <p:nvPr>
            <p:ph type="title" idx="4294967295"/>
          </p:nvPr>
        </p:nvSpPr>
        <p:spPr bwMode="auto">
          <a:xfrm>
            <a:off x="395288" y="692150"/>
            <a:ext cx="8229600" cy="1143000"/>
          </a:xfrm>
          <a:prstGeom prst="rect">
            <a:avLst/>
          </a:prstGeom>
          <a:ln>
            <a:miter lim="800000"/>
            <a:headEnd/>
            <a:tailEnd/>
          </a:ln>
        </p:spPr>
        <p:txBody>
          <a:bodyPr/>
          <a:lstStyle/>
          <a:p>
            <a:pPr>
              <a:lnSpc>
                <a:spcPct val="110000"/>
              </a:lnSpc>
              <a:defRPr/>
            </a:pPr>
            <a:r>
              <a:rPr lang="hr-HR" sz="2400" smtClean="0">
                <a:solidFill>
                  <a:schemeClr val="hlink"/>
                </a:solidFill>
              </a:rPr>
              <a:t/>
            </a:r>
            <a:br>
              <a:rPr lang="hr-HR" sz="2400" smtClean="0">
                <a:solidFill>
                  <a:schemeClr val="hlink"/>
                </a:solidFill>
              </a:rPr>
            </a:br>
            <a:r>
              <a:rPr lang="hr-HR" sz="2400" smtClean="0">
                <a:solidFill>
                  <a:schemeClr val="hlink"/>
                </a:solidFill>
                <a:latin typeface="Arial" charset="0"/>
              </a:rPr>
              <a:t>Potpore za zapošljavanje</a:t>
            </a:r>
          </a:p>
        </p:txBody>
      </p:sp>
      <p:sp>
        <p:nvSpPr>
          <p:cNvPr id="18434" name="Rectangle 3"/>
          <p:cNvSpPr>
            <a:spLocks noGrp="1" noChangeArrowheads="1"/>
          </p:cNvSpPr>
          <p:nvPr>
            <p:ph sz="half" idx="1"/>
          </p:nvPr>
        </p:nvSpPr>
        <p:spPr>
          <a:xfrm>
            <a:off x="684213" y="1916113"/>
            <a:ext cx="7704137" cy="1225550"/>
          </a:xfrm>
        </p:spPr>
        <p:txBody>
          <a:bodyPr/>
          <a:lstStyle/>
          <a:p>
            <a:pPr algn="just">
              <a:buFontTx/>
              <a:buNone/>
            </a:pPr>
            <a:r>
              <a:rPr lang="hr-HR" sz="1600" smtClean="0">
                <a:effectLst/>
                <a:latin typeface="Arial" charset="0"/>
                <a:cs typeface="Arial" charset="0"/>
              </a:rPr>
              <a:t>	</a:t>
            </a:r>
            <a:r>
              <a:rPr lang="hr-HR" sz="1600" b="1" smtClean="0">
                <a:effectLst/>
                <a:latin typeface="Arial" charset="0"/>
                <a:cs typeface="Arial" charset="0"/>
              </a:rPr>
              <a:t>„</a:t>
            </a:r>
            <a:r>
              <a:rPr lang="pl-PL" sz="1600" b="1" smtClean="0">
                <a:effectLst/>
                <a:latin typeface="Arial" charset="0"/>
                <a:cs typeface="Arial" charset="0"/>
              </a:rPr>
              <a:t>Zamjenski radnik” – potpora za zapošljavanje zamjenskog radnika za radnika koji je na obrazovanju („I mi smo za novi posao i učenje”)</a:t>
            </a:r>
            <a:r>
              <a:rPr lang="pl-PL" sz="1600" smtClean="0">
                <a:effectLst/>
                <a:latin typeface="Arial" charset="0"/>
                <a:cs typeface="Arial" charset="0"/>
              </a:rPr>
              <a:t>  </a:t>
            </a:r>
          </a:p>
          <a:p>
            <a:pPr algn="just"/>
            <a:r>
              <a:rPr lang="pl-PL" sz="1600" smtClean="0">
                <a:effectLst/>
                <a:latin typeface="Arial" charset="0"/>
                <a:cs typeface="Arial" charset="0"/>
              </a:rPr>
              <a:t>Dugotrajno nezaposlene osobe prijavljene u evidenciju nezaposlenih najmanje 6 mjeseci </a:t>
            </a:r>
            <a:endParaRPr lang="hr-HR" sz="1600" smtClean="0">
              <a:effectLst/>
              <a:latin typeface="Arial" charset="0"/>
              <a:cs typeface="Arial" charset="0"/>
            </a:endParaRPr>
          </a:p>
          <a:p>
            <a:pPr algn="just">
              <a:buFontTx/>
              <a:buChar char="•"/>
            </a:pPr>
            <a:endParaRPr lang="hr-HR" sz="1600" smtClean="0">
              <a:effectLst/>
              <a:latin typeface="Arial" charset="0"/>
              <a:cs typeface="Arial" charset="0"/>
            </a:endParaRPr>
          </a:p>
        </p:txBody>
      </p:sp>
      <p:graphicFrame>
        <p:nvGraphicFramePr>
          <p:cNvPr id="18557" name="Group 125"/>
          <p:cNvGraphicFramePr>
            <a:graphicFrameLocks noGrp="1"/>
          </p:cNvGraphicFramePr>
          <p:nvPr/>
        </p:nvGraphicFramePr>
        <p:xfrm>
          <a:off x="1116013" y="3357563"/>
          <a:ext cx="7272337" cy="1312862"/>
        </p:xfrm>
        <a:graphic>
          <a:graphicData uri="http://schemas.openxmlformats.org/drawingml/2006/table">
            <a:tbl>
              <a:tblPr/>
              <a:tblGrid>
                <a:gridCol w="3673475"/>
                <a:gridCol w="1036637"/>
                <a:gridCol w="830263"/>
                <a:gridCol w="831850"/>
                <a:gridCol w="900112"/>
              </a:tblGrid>
              <a:tr h="457200">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Naziv mjere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poslodavac</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Iznos subvencije </a:t>
                      </a:r>
                      <a:br>
                        <a:rPr kumimoji="0" lang="hr-HR" sz="1200" b="0" i="0" u="none" strike="noStrike" cap="none" normalizeH="0" baseline="0" smtClean="0">
                          <a:ln>
                            <a:noFill/>
                          </a:ln>
                          <a:solidFill>
                            <a:schemeClr val="tx1"/>
                          </a:solidFill>
                          <a:effectLst/>
                          <a:latin typeface="Arial" charset="0"/>
                          <a:cs typeface="Arial" charset="0"/>
                        </a:rPr>
                      </a:br>
                      <a:r>
                        <a:rPr kumimoji="0" lang="hr-HR" sz="1200" b="0" i="0" u="none" strike="noStrike" cap="none" normalizeH="0" baseline="0" smtClean="0">
                          <a:ln>
                            <a:noFill/>
                          </a:ln>
                          <a:solidFill>
                            <a:schemeClr val="tx1"/>
                          </a:solidFill>
                          <a:effectLst/>
                          <a:latin typeface="Arial" charset="0"/>
                          <a:cs typeface="Arial" charset="0"/>
                        </a:rPr>
                        <a:t>UKUPNO </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sr-Latn-CS"/>
                    </a:p>
                  </a:txBody>
                  <a:tcPr/>
                </a:tc>
                <a:tc hMerge="1">
                  <a:txBody>
                    <a:bodyPr/>
                    <a:lstStyle/>
                    <a:p>
                      <a:endParaRPr lang="sr-Latn-CS"/>
                    </a:p>
                  </a:txBody>
                  <a:tcPr/>
                </a:tc>
              </a:tr>
              <a:tr h="274638">
                <a:tc vMerge="1">
                  <a:txBody>
                    <a:bodyPr/>
                    <a:lstStyle/>
                    <a:p>
                      <a:endParaRPr lang="sr-Latn-CS"/>
                    </a:p>
                  </a:txBody>
                  <a:tcPr/>
                </a:tc>
                <a:tc vMerge="1">
                  <a:txBody>
                    <a:bodyPr/>
                    <a:lstStyle/>
                    <a:p>
                      <a:endParaRPr lang="sr-Latn-C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RBZ</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SSS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VŠS/VSS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95275">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Sufinanciranje zapošljavanja zamjenskog radnika za radnika koji je na obrazovanju</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mali, srednji</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1.620,87</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2.947,96</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4.535,33</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85750">
                <a:tc vMerge="1">
                  <a:txBody>
                    <a:bodyPr/>
                    <a:lstStyle/>
                    <a:p>
                      <a:endParaRPr lang="sr-Latn-C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veliki</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972,52</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1.768,78</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2.721,20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2"/>
          <p:cNvSpPr>
            <a:spLocks noGrp="1" noChangeArrowheads="1"/>
          </p:cNvSpPr>
          <p:nvPr>
            <p:ph type="title" idx="4294967295"/>
          </p:nvPr>
        </p:nvSpPr>
        <p:spPr bwMode="auto">
          <a:xfrm>
            <a:off x="395288" y="692150"/>
            <a:ext cx="8229600" cy="1143000"/>
          </a:xfrm>
          <a:prstGeom prst="rect">
            <a:avLst/>
          </a:prstGeom>
          <a:ln>
            <a:miter lim="800000"/>
            <a:headEnd/>
            <a:tailEnd/>
          </a:ln>
        </p:spPr>
        <p:txBody>
          <a:bodyPr/>
          <a:lstStyle/>
          <a:p>
            <a:pPr>
              <a:lnSpc>
                <a:spcPct val="110000"/>
              </a:lnSpc>
              <a:defRPr/>
            </a:pPr>
            <a:r>
              <a:rPr lang="hr-HR" sz="2400" smtClean="0">
                <a:solidFill>
                  <a:schemeClr val="hlink"/>
                </a:solidFill>
              </a:rPr>
              <a:t/>
            </a:r>
            <a:br>
              <a:rPr lang="hr-HR" sz="2400" smtClean="0">
                <a:solidFill>
                  <a:schemeClr val="hlink"/>
                </a:solidFill>
              </a:rPr>
            </a:br>
            <a:r>
              <a:rPr lang="hr-HR" sz="2400" smtClean="0">
                <a:solidFill>
                  <a:schemeClr val="hlink"/>
                </a:solidFill>
                <a:latin typeface="Arial" charset="0"/>
              </a:rPr>
              <a:t>Potpore za zapošljavanje</a:t>
            </a:r>
          </a:p>
        </p:txBody>
      </p:sp>
      <p:sp>
        <p:nvSpPr>
          <p:cNvPr id="19458" name="Rectangle 3"/>
          <p:cNvSpPr>
            <a:spLocks noGrp="1" noChangeArrowheads="1"/>
          </p:cNvSpPr>
          <p:nvPr>
            <p:ph sz="half" idx="1"/>
          </p:nvPr>
        </p:nvSpPr>
        <p:spPr>
          <a:xfrm>
            <a:off x="684213" y="1916113"/>
            <a:ext cx="7704137" cy="1225550"/>
          </a:xfrm>
        </p:spPr>
        <p:txBody>
          <a:bodyPr/>
          <a:lstStyle/>
          <a:p>
            <a:pPr algn="just">
              <a:buFontTx/>
              <a:buNone/>
            </a:pPr>
            <a:r>
              <a:rPr lang="hr-HR" sz="1600" smtClean="0">
                <a:effectLst/>
                <a:latin typeface="Arial" charset="0"/>
                <a:cs typeface="Arial" charset="0"/>
              </a:rPr>
              <a:t>	</a:t>
            </a:r>
            <a:r>
              <a:rPr lang="hr-HR" sz="1600" b="1" smtClean="0">
                <a:effectLst/>
                <a:latin typeface="Arial" charset="0"/>
                <a:cs typeface="Arial" charset="0"/>
              </a:rPr>
              <a:t>„</a:t>
            </a:r>
            <a:r>
              <a:rPr lang="pl-PL" sz="1600" b="1" smtClean="0">
                <a:effectLst/>
                <a:latin typeface="Arial" charset="0"/>
                <a:cs typeface="Arial" charset="0"/>
              </a:rPr>
              <a:t>Pola-pola i za osobe romske nacionalne manjine” – potpora za zapošljavanje osoba romske nacionalne manjine</a:t>
            </a:r>
            <a:r>
              <a:rPr lang="pl-PL" sz="1600" smtClean="0">
                <a:effectLst/>
                <a:latin typeface="Arial" charset="0"/>
                <a:cs typeface="Arial" charset="0"/>
              </a:rPr>
              <a:t> </a:t>
            </a:r>
          </a:p>
          <a:p>
            <a:pPr algn="just"/>
            <a:r>
              <a:rPr lang="pl-PL" sz="1600" smtClean="0">
                <a:effectLst/>
                <a:latin typeface="Arial" charset="0"/>
                <a:cs typeface="Arial" charset="0"/>
              </a:rPr>
              <a:t>Nezaposlene osobe romske nacionalne manjine – prijavljene u evidenciju nezaposlenih i potpisan Profesionalni plan zapošljavanja </a:t>
            </a:r>
            <a:endParaRPr lang="hr-HR" sz="1600" smtClean="0">
              <a:effectLst/>
              <a:latin typeface="Arial" charset="0"/>
              <a:cs typeface="Arial" charset="0"/>
            </a:endParaRPr>
          </a:p>
          <a:p>
            <a:pPr algn="just">
              <a:buFontTx/>
              <a:buNone/>
            </a:pPr>
            <a:endParaRPr lang="hr-HR" sz="1600" smtClean="0">
              <a:effectLst/>
              <a:latin typeface="Arial" charset="0"/>
              <a:cs typeface="Arial" charset="0"/>
            </a:endParaRPr>
          </a:p>
        </p:txBody>
      </p:sp>
      <p:graphicFrame>
        <p:nvGraphicFramePr>
          <p:cNvPr id="19554" name="Group 98"/>
          <p:cNvGraphicFramePr>
            <a:graphicFrameLocks noGrp="1"/>
          </p:cNvGraphicFramePr>
          <p:nvPr/>
        </p:nvGraphicFramePr>
        <p:xfrm>
          <a:off x="1116013" y="3284538"/>
          <a:ext cx="7200900" cy="1189037"/>
        </p:xfrm>
        <a:graphic>
          <a:graphicData uri="http://schemas.openxmlformats.org/drawingml/2006/table">
            <a:tbl>
              <a:tblPr/>
              <a:tblGrid>
                <a:gridCol w="3527425"/>
                <a:gridCol w="1081087"/>
                <a:gridCol w="863600"/>
                <a:gridCol w="792163"/>
                <a:gridCol w="936625"/>
              </a:tblGrid>
              <a:tr h="457200">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Naziv mjere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poslodavac</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Iznos subvencije </a:t>
                      </a:r>
                      <a:br>
                        <a:rPr kumimoji="0" lang="hr-HR" sz="1200" b="0" i="0" u="none" strike="noStrike" cap="none" normalizeH="0" baseline="0" smtClean="0">
                          <a:ln>
                            <a:noFill/>
                          </a:ln>
                          <a:solidFill>
                            <a:schemeClr val="tx1"/>
                          </a:solidFill>
                          <a:effectLst/>
                          <a:latin typeface="Arial" charset="0"/>
                          <a:cs typeface="Arial" charset="0"/>
                        </a:rPr>
                      </a:br>
                      <a:r>
                        <a:rPr kumimoji="0" lang="hr-HR" sz="1200" b="0" i="0" u="none" strike="noStrike" cap="none" normalizeH="0" baseline="0" smtClean="0">
                          <a:ln>
                            <a:noFill/>
                          </a:ln>
                          <a:solidFill>
                            <a:schemeClr val="tx1"/>
                          </a:solidFill>
                          <a:effectLst/>
                          <a:latin typeface="Arial" charset="0"/>
                          <a:cs typeface="Arial" charset="0"/>
                        </a:rPr>
                        <a:t>UKUPNO </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sr-Latn-CS"/>
                    </a:p>
                  </a:txBody>
                  <a:tcPr/>
                </a:tc>
                <a:tc hMerge="1">
                  <a:txBody>
                    <a:bodyPr/>
                    <a:lstStyle/>
                    <a:p>
                      <a:endParaRPr lang="sr-Latn-CS"/>
                    </a:p>
                  </a:txBody>
                  <a:tcPr/>
                </a:tc>
              </a:tr>
              <a:tr h="274638">
                <a:tc vMerge="1">
                  <a:txBody>
                    <a:bodyPr/>
                    <a:lstStyle/>
                    <a:p>
                      <a:endParaRPr lang="sr-Latn-CS"/>
                    </a:p>
                  </a:txBody>
                  <a:tcPr/>
                </a:tc>
                <a:tc vMerge="1">
                  <a:txBody>
                    <a:bodyPr/>
                    <a:lstStyle/>
                    <a:p>
                      <a:endParaRPr lang="sr-Latn-C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RBZ</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SSS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VŠS/VSS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572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Sufinanciranje zapošljavanja osoba romske nacionalne manjine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mali, srednji, veliki</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49.598,52</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sr-Latn-CS"/>
                    </a:p>
                  </a:txBody>
                  <a:tcPr/>
                </a:tc>
                <a:tc hMerge="1">
                  <a:txBody>
                    <a:bodyPr/>
                    <a:lstStyle/>
                    <a:p>
                      <a:endParaRPr lang="sr-Latn-CS"/>
                    </a:p>
                  </a:txBody>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2"/>
          <p:cNvSpPr>
            <a:spLocks noGrp="1" noChangeArrowheads="1"/>
          </p:cNvSpPr>
          <p:nvPr>
            <p:ph type="title" idx="4294967295"/>
          </p:nvPr>
        </p:nvSpPr>
        <p:spPr bwMode="auto">
          <a:xfrm>
            <a:off x="395288" y="692150"/>
            <a:ext cx="8229600" cy="1143000"/>
          </a:xfrm>
          <a:prstGeom prst="rect">
            <a:avLst/>
          </a:prstGeom>
          <a:ln>
            <a:miter lim="800000"/>
            <a:headEnd/>
            <a:tailEnd/>
          </a:ln>
        </p:spPr>
        <p:txBody>
          <a:bodyPr/>
          <a:lstStyle/>
          <a:p>
            <a:pPr>
              <a:lnSpc>
                <a:spcPct val="110000"/>
              </a:lnSpc>
              <a:defRPr/>
            </a:pPr>
            <a:r>
              <a:rPr lang="hr-HR" sz="2400" smtClean="0">
                <a:solidFill>
                  <a:schemeClr val="hlink"/>
                </a:solidFill>
              </a:rPr>
              <a:t/>
            </a:r>
            <a:br>
              <a:rPr lang="hr-HR" sz="2400" smtClean="0">
                <a:solidFill>
                  <a:schemeClr val="hlink"/>
                </a:solidFill>
              </a:rPr>
            </a:br>
            <a:r>
              <a:rPr lang="hr-HR" sz="2400" smtClean="0">
                <a:solidFill>
                  <a:schemeClr val="hlink"/>
                </a:solidFill>
                <a:latin typeface="Arial" charset="0"/>
              </a:rPr>
              <a:t>Potpore za zapošljavanje</a:t>
            </a:r>
          </a:p>
        </p:txBody>
      </p:sp>
      <p:sp>
        <p:nvSpPr>
          <p:cNvPr id="21506" name="Rectangle 3"/>
          <p:cNvSpPr>
            <a:spLocks noGrp="1" noChangeArrowheads="1"/>
          </p:cNvSpPr>
          <p:nvPr>
            <p:ph sz="half" idx="1"/>
          </p:nvPr>
        </p:nvSpPr>
        <p:spPr>
          <a:xfrm>
            <a:off x="611188" y="1773238"/>
            <a:ext cx="7704137" cy="4187825"/>
          </a:xfrm>
        </p:spPr>
        <p:txBody>
          <a:bodyPr/>
          <a:lstStyle/>
          <a:p>
            <a:pPr algn="just">
              <a:buFontTx/>
              <a:buNone/>
            </a:pPr>
            <a:r>
              <a:rPr lang="hr-HR" sz="1600" smtClean="0">
                <a:effectLst/>
                <a:latin typeface="Arial" charset="0"/>
                <a:cs typeface="Arial" charset="0"/>
              </a:rPr>
              <a:t>	</a:t>
            </a:r>
            <a:r>
              <a:rPr lang="hr-HR" sz="1600" b="1" smtClean="0">
                <a:effectLst/>
                <a:latin typeface="Arial" charset="0"/>
                <a:cs typeface="Arial" charset="0"/>
              </a:rPr>
              <a:t>„</a:t>
            </a:r>
            <a:r>
              <a:rPr lang="pl-PL" sz="1600" b="1" smtClean="0">
                <a:effectLst/>
                <a:latin typeface="Arial" charset="0"/>
                <a:cs typeface="Arial" charset="0"/>
              </a:rPr>
              <a:t>Dijeljeno radno mjesto” – sufinancirano zapošljavanje dviju osoba na istom radnom mjestu (svi paketi</a:t>
            </a:r>
            <a:r>
              <a:rPr lang="pl-PL" sz="1600" smtClean="0">
                <a:effectLst/>
                <a:latin typeface="Arial" charset="0"/>
                <a:cs typeface="Arial" charset="0"/>
              </a:rPr>
              <a:t>) </a:t>
            </a:r>
          </a:p>
          <a:p>
            <a:pPr algn="just"/>
            <a:r>
              <a:rPr lang="hr-HR" sz="1600" smtClean="0">
                <a:effectLst/>
                <a:latin typeface="Arial" charset="0"/>
                <a:cs typeface="Arial" charset="0"/>
              </a:rPr>
              <a:t>Nezaposlene osobe s invaliditetom bez obzira na radni staž, zanimanje i kvalifikaciju </a:t>
            </a:r>
          </a:p>
          <a:p>
            <a:pPr algn="just"/>
            <a:r>
              <a:rPr lang="hr-HR" sz="1600" smtClean="0">
                <a:effectLst/>
                <a:latin typeface="Arial" charset="0"/>
                <a:cs typeface="Arial" charset="0"/>
              </a:rPr>
              <a:t>Nezaposlene osobe iznad 50 godina bez obzira na radni staž, zanimanje i kvalifikaciju </a:t>
            </a:r>
          </a:p>
          <a:p>
            <a:pPr algn="just"/>
            <a:r>
              <a:rPr lang="hr-HR" sz="1600" smtClean="0">
                <a:effectLst/>
                <a:latin typeface="Arial" charset="0"/>
                <a:cs typeface="Arial" charset="0"/>
              </a:rPr>
              <a:t>Nezaposleni hrvatski branitelji, djeca i supružnici poginulih i nestalih hrvatskih branitelja, roditelji s 4 i više malodobne djece, roditelji djece s posebnim potrebama, roditelji djece oboljele od malignih bolesti, samohrani roditelji, povratnici s odsluženja zatvorske kazne, osobe na uvjetnoj kazni </a:t>
            </a:r>
          </a:p>
          <a:p>
            <a:pPr algn="just"/>
            <a:r>
              <a:rPr lang="hr-HR" sz="1600" b="1" smtClean="0">
                <a:effectLst/>
                <a:latin typeface="Arial" charset="0"/>
                <a:cs typeface="Arial" charset="0"/>
              </a:rPr>
              <a:t>Liječeni ovisnici, žrtve trgovanja ljudima, žrtve obiteljskog nasilja, azilanti</a:t>
            </a:r>
            <a:r>
              <a:rPr lang="hr-HR" sz="1600" smtClean="0">
                <a:effectLst/>
                <a:latin typeface="Arial" charset="0"/>
                <a:cs typeface="Arial" charset="0"/>
              </a:rPr>
              <a:t> </a:t>
            </a:r>
          </a:p>
          <a:p>
            <a:pPr algn="just"/>
            <a:r>
              <a:rPr lang="hr-HR" sz="1600" smtClean="0">
                <a:effectLst/>
                <a:latin typeface="Arial" charset="0"/>
                <a:cs typeface="Arial" charset="0"/>
              </a:rPr>
              <a:t>Mlade osobe koje su  izašle iz sustava skrbi domova za djecu - prijavljene u evidenciju nezaposlenih, potpisan Profesionalni plan zapošljavanja</a:t>
            </a:r>
          </a:p>
          <a:p>
            <a:pPr algn="just"/>
            <a:endParaRPr lang="hr-HR" sz="1600" smtClean="0">
              <a:effectLst/>
              <a:latin typeface="Arial" charset="0"/>
              <a:cs typeface="Arial"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2"/>
          <p:cNvSpPr>
            <a:spLocks noGrp="1" noChangeArrowheads="1"/>
          </p:cNvSpPr>
          <p:nvPr>
            <p:ph type="title" idx="4294967295"/>
          </p:nvPr>
        </p:nvSpPr>
        <p:spPr bwMode="auto">
          <a:xfrm>
            <a:off x="395288" y="692150"/>
            <a:ext cx="8229600" cy="1143000"/>
          </a:xfrm>
          <a:prstGeom prst="rect">
            <a:avLst/>
          </a:prstGeom>
          <a:ln>
            <a:miter lim="800000"/>
            <a:headEnd/>
            <a:tailEnd/>
          </a:ln>
        </p:spPr>
        <p:txBody>
          <a:bodyPr/>
          <a:lstStyle/>
          <a:p>
            <a:pPr>
              <a:lnSpc>
                <a:spcPct val="110000"/>
              </a:lnSpc>
              <a:defRPr/>
            </a:pPr>
            <a:r>
              <a:rPr lang="hr-HR" sz="2400" smtClean="0">
                <a:solidFill>
                  <a:schemeClr val="hlink"/>
                </a:solidFill>
              </a:rPr>
              <a:t/>
            </a:r>
            <a:br>
              <a:rPr lang="hr-HR" sz="2400" smtClean="0">
                <a:solidFill>
                  <a:schemeClr val="hlink"/>
                </a:solidFill>
              </a:rPr>
            </a:br>
            <a:r>
              <a:rPr lang="hr-HR" sz="2400" smtClean="0">
                <a:solidFill>
                  <a:schemeClr val="hlink"/>
                </a:solidFill>
                <a:latin typeface="Arial" charset="0"/>
              </a:rPr>
              <a:t>Potpore za zapošljavanje</a:t>
            </a:r>
          </a:p>
        </p:txBody>
      </p:sp>
      <p:sp>
        <p:nvSpPr>
          <p:cNvPr id="22530" name="Rectangle 3"/>
          <p:cNvSpPr>
            <a:spLocks noGrp="1" noChangeArrowheads="1"/>
          </p:cNvSpPr>
          <p:nvPr>
            <p:ph sz="half" idx="1"/>
          </p:nvPr>
        </p:nvSpPr>
        <p:spPr>
          <a:xfrm>
            <a:off x="684213" y="1916113"/>
            <a:ext cx="7704137" cy="720725"/>
          </a:xfrm>
        </p:spPr>
        <p:txBody>
          <a:bodyPr/>
          <a:lstStyle/>
          <a:p>
            <a:r>
              <a:rPr lang="hr-HR" sz="1600" smtClean="0">
                <a:effectLst/>
                <a:latin typeface="Arial" charset="0"/>
                <a:cs typeface="Arial" charset="0"/>
              </a:rPr>
              <a:t>„</a:t>
            </a:r>
            <a:r>
              <a:rPr lang="pl-PL" sz="1600" smtClean="0">
                <a:effectLst/>
                <a:latin typeface="Arial" charset="0"/>
                <a:cs typeface="Arial" charset="0"/>
              </a:rPr>
              <a:t>Dijeljeno radno mjesto” – sufinancirano zapošljavanje dviju osoba na istom radnom mjestu (svi paketi)</a:t>
            </a:r>
            <a:endParaRPr lang="hr-HR" sz="1600" smtClean="0">
              <a:effectLst/>
              <a:latin typeface="Arial" charset="0"/>
              <a:cs typeface="Arial" charset="0"/>
            </a:endParaRPr>
          </a:p>
          <a:p>
            <a:pPr>
              <a:buFontTx/>
              <a:buNone/>
            </a:pPr>
            <a:endParaRPr lang="hr-HR" sz="1600" smtClean="0">
              <a:effectLst/>
              <a:latin typeface="Arial" charset="0"/>
              <a:cs typeface="Arial" charset="0"/>
            </a:endParaRPr>
          </a:p>
        </p:txBody>
      </p:sp>
      <p:graphicFrame>
        <p:nvGraphicFramePr>
          <p:cNvPr id="23699" name="Group 147"/>
          <p:cNvGraphicFramePr>
            <a:graphicFrameLocks noGrp="1"/>
          </p:cNvGraphicFramePr>
          <p:nvPr/>
        </p:nvGraphicFramePr>
        <p:xfrm>
          <a:off x="1042988" y="2636838"/>
          <a:ext cx="7200900" cy="2011362"/>
        </p:xfrm>
        <a:graphic>
          <a:graphicData uri="http://schemas.openxmlformats.org/drawingml/2006/table">
            <a:tbl>
              <a:tblPr/>
              <a:tblGrid>
                <a:gridCol w="2305050"/>
                <a:gridCol w="936625"/>
                <a:gridCol w="1008062"/>
                <a:gridCol w="935038"/>
                <a:gridCol w="1008062"/>
                <a:gridCol w="1008063"/>
              </a:tblGrid>
              <a:tr h="457200">
                <a:tc rowSpan="2"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Naziv mjere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hMerge="1">
                  <a:txBody>
                    <a:bodyPr/>
                    <a:lstStyle/>
                    <a:p>
                      <a:endParaRPr lang="sr-Latn-CS"/>
                    </a:p>
                  </a:txBody>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poslodavac</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Iznos subvencije </a:t>
                      </a:r>
                      <a:br>
                        <a:rPr kumimoji="0" lang="hr-HR" sz="1200" b="0" i="0" u="none" strike="noStrike" cap="none" normalizeH="0" baseline="0" smtClean="0">
                          <a:ln>
                            <a:noFill/>
                          </a:ln>
                          <a:solidFill>
                            <a:schemeClr val="tx1"/>
                          </a:solidFill>
                          <a:effectLst/>
                          <a:latin typeface="Arial" charset="0"/>
                          <a:cs typeface="Arial" charset="0"/>
                        </a:rPr>
                      </a:br>
                      <a:r>
                        <a:rPr kumimoji="0" lang="hr-HR" sz="1200" b="0" i="0" u="none" strike="noStrike" cap="none" normalizeH="0" baseline="0" smtClean="0">
                          <a:ln>
                            <a:noFill/>
                          </a:ln>
                          <a:solidFill>
                            <a:schemeClr val="tx1"/>
                          </a:solidFill>
                          <a:effectLst/>
                          <a:latin typeface="Arial" charset="0"/>
                          <a:cs typeface="Arial" charset="0"/>
                        </a:rPr>
                        <a:t>UKUPNO </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sr-Latn-CS"/>
                    </a:p>
                  </a:txBody>
                  <a:tcPr/>
                </a:tc>
                <a:tc hMerge="1">
                  <a:txBody>
                    <a:bodyPr/>
                    <a:lstStyle/>
                    <a:p>
                      <a:endParaRPr lang="sr-Latn-CS"/>
                    </a:p>
                  </a:txBody>
                  <a:tcPr/>
                </a:tc>
              </a:tr>
              <a:tr h="274638">
                <a:tc gridSpan="2" vMerge="1">
                  <a:txBody>
                    <a:bodyPr/>
                    <a:lstStyle/>
                    <a:p>
                      <a:endParaRPr lang="sr-Latn-CS"/>
                    </a:p>
                  </a:txBody>
                  <a:tcPr/>
                </a:tc>
                <a:tc hMerge="1" vMerge="1">
                  <a:txBody>
                    <a:bodyPr/>
                    <a:lstStyle/>
                    <a:p>
                      <a:endParaRPr lang="sr-Latn-CS"/>
                    </a:p>
                  </a:txBody>
                  <a:tcPr/>
                </a:tc>
                <a:tc vMerge="1">
                  <a:txBody>
                    <a:bodyPr/>
                    <a:lstStyle/>
                    <a:p>
                      <a:endParaRPr lang="sr-Latn-C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RBZ</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SSS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VŠS/VSS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39763">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Sufinanciranje zapošljavanja nezaposlenih osoba na dijeljenom radnom mjestu</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bez radnog iskustva</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mali, srednji, veliki</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25.326,00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46.021,92</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70.803,00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39763">
                <a:tc vMerge="1">
                  <a:txBody>
                    <a:bodyPr/>
                    <a:lstStyle/>
                    <a:p>
                      <a:endParaRPr lang="sr-Latn-C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s radnim iskustvom</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mali, srednji, veliki</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29.175,60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53.063,28</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sz="1200" b="0" i="0" u="none" strike="noStrike" cap="none" normalizeH="0" baseline="0" smtClean="0">
                          <a:ln>
                            <a:noFill/>
                          </a:ln>
                          <a:solidFill>
                            <a:schemeClr val="tx1"/>
                          </a:solidFill>
                          <a:effectLst/>
                          <a:latin typeface="Arial" charset="0"/>
                          <a:cs typeface="Arial" charset="0"/>
                        </a:rPr>
                        <a:t>81.635,88</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HZZ_Presentation1">
  <a:themeElements>
    <a:clrScheme name="Svjetlucanje 10">
      <a:dk1>
        <a:srgbClr val="000000"/>
      </a:dk1>
      <a:lt1>
        <a:srgbClr val="E8E8E8"/>
      </a:lt1>
      <a:dk2>
        <a:srgbClr val="000099"/>
      </a:dk2>
      <a:lt2>
        <a:srgbClr val="FFFFFF"/>
      </a:lt2>
      <a:accent1>
        <a:srgbClr val="BFDEE3"/>
      </a:accent1>
      <a:accent2>
        <a:srgbClr val="C0C0C0"/>
      </a:accent2>
      <a:accent3>
        <a:srgbClr val="F2F2F2"/>
      </a:accent3>
      <a:accent4>
        <a:srgbClr val="000000"/>
      </a:accent4>
      <a:accent5>
        <a:srgbClr val="DCECEF"/>
      </a:accent5>
      <a:accent6>
        <a:srgbClr val="AEAEAE"/>
      </a:accent6>
      <a:hlink>
        <a:srgbClr val="D1000E"/>
      </a:hlink>
      <a:folHlink>
        <a:srgbClr val="5E93C9"/>
      </a:folHlink>
    </a:clrScheme>
    <a:fontScheme name="Svjetlucanje">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100000"/>
          </a:lnSpc>
          <a:spcBef>
            <a:spcPct val="20000"/>
          </a:spcBef>
          <a:spcAft>
            <a:spcPct val="0"/>
          </a:spcAft>
          <a:buClr>
            <a:schemeClr val="bg2"/>
          </a:buClr>
          <a:buSzPct val="75000"/>
          <a:buFont typeface="Wingdings" pitchFamily="2" charset="2"/>
          <a:buChar char="n"/>
          <a:tabLst/>
          <a:defRPr kumimoji="0" lang="hr-HR" sz="2800" b="0" i="0" u="none" strike="noStrike" cap="none" normalizeH="0" baseline="0" smtClean="0">
            <a:ln>
              <a:noFill/>
            </a:ln>
            <a:solidFill>
              <a:srgbClr val="7C7F87"/>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100000"/>
          </a:lnSpc>
          <a:spcBef>
            <a:spcPct val="20000"/>
          </a:spcBef>
          <a:spcAft>
            <a:spcPct val="0"/>
          </a:spcAft>
          <a:buClr>
            <a:schemeClr val="bg2"/>
          </a:buClr>
          <a:buSzPct val="75000"/>
          <a:buFont typeface="Wingdings" pitchFamily="2" charset="2"/>
          <a:buChar char="n"/>
          <a:tabLst/>
          <a:defRPr kumimoji="0" lang="hr-HR" sz="2800" b="0" i="0" u="none" strike="noStrike" cap="none" normalizeH="0" baseline="0" smtClean="0">
            <a:ln>
              <a:noFill/>
            </a:ln>
            <a:solidFill>
              <a:srgbClr val="7C7F87"/>
            </a:solidFill>
            <a:effectLst/>
            <a:latin typeface="Arial" charset="0"/>
          </a:defRPr>
        </a:defPPr>
      </a:lstStyle>
    </a:lnDef>
  </a:objectDefaults>
  <a:extraClrSchemeLst>
    <a:extraClrScheme>
      <a:clrScheme name="Svjetlucanje 1">
        <a:dk1>
          <a:srgbClr val="BD3737"/>
        </a:dk1>
        <a:lt1>
          <a:srgbClr val="FFFFFF"/>
        </a:lt1>
        <a:dk2>
          <a:srgbClr val="721E1E"/>
        </a:dk2>
        <a:lt2>
          <a:srgbClr val="FFCC00"/>
        </a:lt2>
        <a:accent1>
          <a:srgbClr val="FF6600"/>
        </a:accent1>
        <a:accent2>
          <a:srgbClr val="CC3300"/>
        </a:accent2>
        <a:accent3>
          <a:srgbClr val="BCABAB"/>
        </a:accent3>
        <a:accent4>
          <a:srgbClr val="DADADA"/>
        </a:accent4>
        <a:accent5>
          <a:srgbClr val="FFB8AA"/>
        </a:accent5>
        <a:accent6>
          <a:srgbClr val="B92D00"/>
        </a:accent6>
        <a:hlink>
          <a:srgbClr val="F7CC2F"/>
        </a:hlink>
        <a:folHlink>
          <a:srgbClr val="C7C6B1"/>
        </a:folHlink>
      </a:clrScheme>
      <a:clrMap bg1="dk2" tx1="lt1" bg2="dk1" tx2="lt2" accent1="accent1" accent2="accent2" accent3="accent3" accent4="accent4" accent5="accent5" accent6="accent6" hlink="hlink" folHlink="folHlink"/>
    </a:extraClrScheme>
    <a:extraClrScheme>
      <a:clrScheme name="Svjetlucanje 2">
        <a:dk1>
          <a:srgbClr val="000099"/>
        </a:dk1>
        <a:lt1>
          <a:srgbClr val="FFFFFF"/>
        </a:lt1>
        <a:dk2>
          <a:srgbClr val="000066"/>
        </a:dk2>
        <a:lt2>
          <a:srgbClr val="EAEAEA"/>
        </a:lt2>
        <a:accent1>
          <a:srgbClr val="66CCFF"/>
        </a:accent1>
        <a:accent2>
          <a:srgbClr val="0066FF"/>
        </a:accent2>
        <a:accent3>
          <a:srgbClr val="AAAAB8"/>
        </a:accent3>
        <a:accent4>
          <a:srgbClr val="DADADA"/>
        </a:accent4>
        <a:accent5>
          <a:srgbClr val="B8E2FF"/>
        </a:accent5>
        <a:accent6>
          <a:srgbClr val="005CE7"/>
        </a:accent6>
        <a:hlink>
          <a:srgbClr val="FFFFCC"/>
        </a:hlink>
        <a:folHlink>
          <a:srgbClr val="99CC00"/>
        </a:folHlink>
      </a:clrScheme>
      <a:clrMap bg1="dk2" tx1="lt1" bg2="dk1" tx2="lt2" accent1="accent1" accent2="accent2" accent3="accent3" accent4="accent4" accent5="accent5" accent6="accent6" hlink="hlink" folHlink="folHlink"/>
    </a:extraClrScheme>
    <a:extraClrScheme>
      <a:clrScheme name="Svjetlucanje 3">
        <a:dk1>
          <a:srgbClr val="6600CC"/>
        </a:dk1>
        <a:lt1>
          <a:srgbClr val="FFFFFF"/>
        </a:lt1>
        <a:dk2>
          <a:srgbClr val="4B0096"/>
        </a:dk2>
        <a:lt2>
          <a:srgbClr val="CDD7DF"/>
        </a:lt2>
        <a:accent1>
          <a:srgbClr val="9999FF"/>
        </a:accent1>
        <a:accent2>
          <a:srgbClr val="7850BA"/>
        </a:accent2>
        <a:accent3>
          <a:srgbClr val="B1AAC9"/>
        </a:accent3>
        <a:accent4>
          <a:srgbClr val="DADADA"/>
        </a:accent4>
        <a:accent5>
          <a:srgbClr val="CACAFF"/>
        </a:accent5>
        <a:accent6>
          <a:srgbClr val="6C48A8"/>
        </a:accent6>
        <a:hlink>
          <a:srgbClr val="00CCFF"/>
        </a:hlink>
        <a:folHlink>
          <a:srgbClr val="0796B3"/>
        </a:folHlink>
      </a:clrScheme>
      <a:clrMap bg1="dk2" tx1="lt1" bg2="dk1" tx2="lt2" accent1="accent1" accent2="accent2" accent3="accent3" accent4="accent4" accent5="accent5" accent6="accent6" hlink="hlink" folHlink="folHlink"/>
    </a:extraClrScheme>
    <a:extraClrScheme>
      <a:clrScheme name="Svjetlucanje 4">
        <a:dk1>
          <a:srgbClr val="55863C"/>
        </a:dk1>
        <a:lt1>
          <a:srgbClr val="FFFFFF"/>
        </a:lt1>
        <a:dk2>
          <a:srgbClr val="375F2F"/>
        </a:dk2>
        <a:lt2>
          <a:srgbClr val="D1EFB3"/>
        </a:lt2>
        <a:accent1>
          <a:srgbClr val="00CC66"/>
        </a:accent1>
        <a:accent2>
          <a:srgbClr val="8EAC66"/>
        </a:accent2>
        <a:accent3>
          <a:srgbClr val="AEB6AD"/>
        </a:accent3>
        <a:accent4>
          <a:srgbClr val="DADADA"/>
        </a:accent4>
        <a:accent5>
          <a:srgbClr val="AAE2B8"/>
        </a:accent5>
        <a:accent6>
          <a:srgbClr val="809B5C"/>
        </a:accent6>
        <a:hlink>
          <a:srgbClr val="B4EF7F"/>
        </a:hlink>
        <a:folHlink>
          <a:srgbClr val="F8F6AC"/>
        </a:folHlink>
      </a:clrScheme>
      <a:clrMap bg1="dk2" tx1="lt1" bg2="dk1" tx2="lt2" accent1="accent1" accent2="accent2" accent3="accent3" accent4="accent4" accent5="accent5" accent6="accent6" hlink="hlink" folHlink="folHlink"/>
    </a:extraClrScheme>
    <a:extraClrScheme>
      <a:clrScheme name="Svjetlucanje 5">
        <a:dk1>
          <a:srgbClr val="588073"/>
        </a:dk1>
        <a:lt1>
          <a:srgbClr val="FFFFFF"/>
        </a:lt1>
        <a:dk2>
          <a:srgbClr val="486768"/>
        </a:dk2>
        <a:lt2>
          <a:srgbClr val="DDDDDD"/>
        </a:lt2>
        <a:accent1>
          <a:srgbClr val="33CCCC"/>
        </a:accent1>
        <a:accent2>
          <a:srgbClr val="008871"/>
        </a:accent2>
        <a:accent3>
          <a:srgbClr val="B1B8B9"/>
        </a:accent3>
        <a:accent4>
          <a:srgbClr val="DADADA"/>
        </a:accent4>
        <a:accent5>
          <a:srgbClr val="ADE2E2"/>
        </a:accent5>
        <a:accent6>
          <a:srgbClr val="007B66"/>
        </a:accent6>
        <a:hlink>
          <a:srgbClr val="00CC99"/>
        </a:hlink>
        <a:folHlink>
          <a:srgbClr val="A8A8A8"/>
        </a:folHlink>
      </a:clrScheme>
      <a:clrMap bg1="dk2" tx1="lt1" bg2="dk1" tx2="lt2" accent1="accent1" accent2="accent2" accent3="accent3" accent4="accent4" accent5="accent5" accent6="accent6" hlink="hlink" folHlink="folHlink"/>
    </a:extraClrScheme>
    <a:extraClrScheme>
      <a:clrScheme name="Svjetlucanje 6">
        <a:dk1>
          <a:srgbClr val="6B6C75"/>
        </a:dk1>
        <a:lt1>
          <a:srgbClr val="FFFFFF"/>
        </a:lt1>
        <a:dk2>
          <a:srgbClr val="575863"/>
        </a:dk2>
        <a:lt2>
          <a:srgbClr val="FFFFCC"/>
        </a:lt2>
        <a:accent1>
          <a:srgbClr val="677481"/>
        </a:accent1>
        <a:accent2>
          <a:srgbClr val="697E5E"/>
        </a:accent2>
        <a:accent3>
          <a:srgbClr val="B4B4B7"/>
        </a:accent3>
        <a:accent4>
          <a:srgbClr val="DADADA"/>
        </a:accent4>
        <a:accent5>
          <a:srgbClr val="B8BCC1"/>
        </a:accent5>
        <a:accent6>
          <a:srgbClr val="5E7254"/>
        </a:accent6>
        <a:hlink>
          <a:srgbClr val="E9E77F"/>
        </a:hlink>
        <a:folHlink>
          <a:srgbClr val="D3A44F"/>
        </a:folHlink>
      </a:clrScheme>
      <a:clrMap bg1="dk2" tx1="lt1" bg2="dk1" tx2="lt2" accent1="accent1" accent2="accent2" accent3="accent3" accent4="accent4" accent5="accent5" accent6="accent6" hlink="hlink" folHlink="folHlink"/>
    </a:extraClrScheme>
    <a:extraClrScheme>
      <a:clrScheme name="Svjetlucanje 7">
        <a:dk1>
          <a:srgbClr val="000000"/>
        </a:dk1>
        <a:lt1>
          <a:srgbClr val="C4D6BE"/>
        </a:lt1>
        <a:dk2>
          <a:srgbClr val="339966"/>
        </a:dk2>
        <a:lt2>
          <a:srgbClr val="EFFBF0"/>
        </a:lt2>
        <a:accent1>
          <a:srgbClr val="DDDDDD"/>
        </a:accent1>
        <a:accent2>
          <a:srgbClr val="CCFF99"/>
        </a:accent2>
        <a:accent3>
          <a:srgbClr val="DEE8DB"/>
        </a:accent3>
        <a:accent4>
          <a:srgbClr val="000000"/>
        </a:accent4>
        <a:accent5>
          <a:srgbClr val="EBEBEB"/>
        </a:accent5>
        <a:accent6>
          <a:srgbClr val="B9E78A"/>
        </a:accent6>
        <a:hlink>
          <a:srgbClr val="009900"/>
        </a:hlink>
        <a:folHlink>
          <a:srgbClr val="336600"/>
        </a:folHlink>
      </a:clrScheme>
      <a:clrMap bg1="lt1" tx1="dk1" bg2="lt2" tx2="dk2" accent1="accent1" accent2="accent2" accent3="accent3" accent4="accent4" accent5="accent5" accent6="accent6" hlink="hlink" folHlink="folHlink"/>
    </a:extraClrScheme>
    <a:extraClrScheme>
      <a:clrScheme name="Svjetlucanje 8">
        <a:dk1>
          <a:srgbClr val="000000"/>
        </a:dk1>
        <a:lt1>
          <a:srgbClr val="D6DAE4"/>
        </a:lt1>
        <a:dk2>
          <a:srgbClr val="000099"/>
        </a:dk2>
        <a:lt2>
          <a:srgbClr val="FFFFFF"/>
        </a:lt2>
        <a:accent1>
          <a:srgbClr val="BFDEE3"/>
        </a:accent1>
        <a:accent2>
          <a:srgbClr val="C0C0C0"/>
        </a:accent2>
        <a:accent3>
          <a:srgbClr val="E8EAEF"/>
        </a:accent3>
        <a:accent4>
          <a:srgbClr val="000000"/>
        </a:accent4>
        <a:accent5>
          <a:srgbClr val="DCECEF"/>
        </a:accent5>
        <a:accent6>
          <a:srgbClr val="AEAEAE"/>
        </a:accent6>
        <a:hlink>
          <a:srgbClr val="3333CC"/>
        </a:hlink>
        <a:folHlink>
          <a:srgbClr val="5E93C9"/>
        </a:folHlink>
      </a:clrScheme>
      <a:clrMap bg1="lt1" tx1="dk1" bg2="lt2" tx2="dk2" accent1="accent1" accent2="accent2" accent3="accent3" accent4="accent4" accent5="accent5" accent6="accent6" hlink="hlink" folHlink="folHlink"/>
    </a:extraClrScheme>
    <a:extraClrScheme>
      <a:clrScheme name="Svjetlucanje 9">
        <a:dk1>
          <a:srgbClr val="4A2500"/>
        </a:dk1>
        <a:lt1>
          <a:srgbClr val="C2C0BA"/>
        </a:lt1>
        <a:dk2>
          <a:srgbClr val="788569"/>
        </a:dk2>
        <a:lt2>
          <a:srgbClr val="F4F4EC"/>
        </a:lt2>
        <a:accent1>
          <a:srgbClr val="E1DFC1"/>
        </a:accent1>
        <a:accent2>
          <a:srgbClr val="A5A7AF"/>
        </a:accent2>
        <a:accent3>
          <a:srgbClr val="DDDCD9"/>
        </a:accent3>
        <a:accent4>
          <a:srgbClr val="3E1E00"/>
        </a:accent4>
        <a:accent5>
          <a:srgbClr val="EEECDD"/>
        </a:accent5>
        <a:accent6>
          <a:srgbClr val="95979E"/>
        </a:accent6>
        <a:hlink>
          <a:srgbClr val="9C9800"/>
        </a:hlink>
        <a:folHlink>
          <a:srgbClr val="666633"/>
        </a:folHlink>
      </a:clrScheme>
      <a:clrMap bg1="lt1" tx1="dk1" bg2="lt2" tx2="dk2" accent1="accent1" accent2="accent2" accent3="accent3" accent4="accent4" accent5="accent5" accent6="accent6" hlink="hlink" folHlink="folHlink"/>
    </a:extraClrScheme>
    <a:extraClrScheme>
      <a:clrScheme name="Svjetlucanje 10">
        <a:dk1>
          <a:srgbClr val="000000"/>
        </a:dk1>
        <a:lt1>
          <a:srgbClr val="E8E8E8"/>
        </a:lt1>
        <a:dk2>
          <a:srgbClr val="000099"/>
        </a:dk2>
        <a:lt2>
          <a:srgbClr val="FFFFFF"/>
        </a:lt2>
        <a:accent1>
          <a:srgbClr val="BFDEE3"/>
        </a:accent1>
        <a:accent2>
          <a:srgbClr val="C0C0C0"/>
        </a:accent2>
        <a:accent3>
          <a:srgbClr val="F2F2F2"/>
        </a:accent3>
        <a:accent4>
          <a:srgbClr val="000000"/>
        </a:accent4>
        <a:accent5>
          <a:srgbClr val="DCECEF"/>
        </a:accent5>
        <a:accent6>
          <a:srgbClr val="AEAEAE"/>
        </a:accent6>
        <a:hlink>
          <a:srgbClr val="D1000E"/>
        </a:hlink>
        <a:folHlink>
          <a:srgbClr val="5E93C9"/>
        </a:folHlink>
      </a:clrScheme>
      <a:clrMap bg1="lt1" tx1="dk1" bg2="lt2" tx2="dk2" accent1="accent1" accent2="accent2" accent3="accent3" accent4="accent4" accent5="accent5" accent6="accent6" hlink="hlink" folHlink="folHlink"/>
    </a:extraClrScheme>
    <a:extraClrScheme>
      <a:clrScheme name="Svjetlucanje 11">
        <a:dk1>
          <a:srgbClr val="000000"/>
        </a:dk1>
        <a:lt1>
          <a:srgbClr val="EAEAEA"/>
        </a:lt1>
        <a:dk2>
          <a:srgbClr val="000000"/>
        </a:dk2>
        <a:lt2>
          <a:srgbClr val="C1C2CB"/>
        </a:lt2>
        <a:accent1>
          <a:srgbClr val="F1F1F7"/>
        </a:accent1>
        <a:accent2>
          <a:srgbClr val="7C7F87"/>
        </a:accent2>
        <a:accent3>
          <a:srgbClr val="F3F3F3"/>
        </a:accent3>
        <a:accent4>
          <a:srgbClr val="000000"/>
        </a:accent4>
        <a:accent5>
          <a:srgbClr val="F7F7FA"/>
        </a:accent5>
        <a:accent6>
          <a:srgbClr val="70727A"/>
        </a:accent6>
        <a:hlink>
          <a:srgbClr val="A3FFFF"/>
        </a:hlink>
        <a:folHlink>
          <a:srgbClr val="9E99FF"/>
        </a:folHlink>
      </a:clrScheme>
      <a:clrMap bg1="lt1" tx1="dk1" bg2="lt2" tx2="dk2" accent1="accent1" accent2="accent2" accent3="accent3" accent4="accent4" accent5="accent5" accent6="accent6" hlink="hlink" folHlink="folHlink"/>
    </a:extraClrScheme>
    <a:extraClrScheme>
      <a:clrScheme name="Svjetlucanje 12">
        <a:dk1>
          <a:srgbClr val="000000"/>
        </a:dk1>
        <a:lt1>
          <a:srgbClr val="FFFFFF"/>
        </a:lt1>
        <a:dk2>
          <a:srgbClr val="000000"/>
        </a:dk2>
        <a:lt2>
          <a:srgbClr val="BCBCBC"/>
        </a:lt2>
        <a:accent1>
          <a:srgbClr val="9999FF"/>
        </a:accent1>
        <a:accent2>
          <a:srgbClr val="D1000E"/>
        </a:accent2>
        <a:accent3>
          <a:srgbClr val="FFFFFF"/>
        </a:accent3>
        <a:accent4>
          <a:srgbClr val="000000"/>
        </a:accent4>
        <a:accent5>
          <a:srgbClr val="CACAFF"/>
        </a:accent5>
        <a:accent6>
          <a:srgbClr val="BD000C"/>
        </a:accent6>
        <a:hlink>
          <a:srgbClr val="666699"/>
        </a:hlink>
        <a:folHlink>
          <a:srgbClr val="7C7F87"/>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HZZ_Presentation1</Template>
  <TotalTime>2811</TotalTime>
  <Words>683</Words>
  <Application>Microsoft Office PowerPoint</Application>
  <PresentationFormat>On-screen Show (4:3)</PresentationFormat>
  <Paragraphs>261</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HZZ_Presentation1</vt:lpstr>
      <vt:lpstr>PowerPoint Presentation</vt:lpstr>
      <vt:lpstr>PowerPoint Presentation</vt:lpstr>
      <vt:lpstr>PowerPoint Presentation</vt:lpstr>
      <vt:lpstr>Potpore za zapošljavanje</vt:lpstr>
      <vt:lpstr>Potpore za zapošljavanje</vt:lpstr>
      <vt:lpstr> Potpore za zapošljavanje</vt:lpstr>
      <vt:lpstr> Potpore za zapošljavanje</vt:lpstr>
      <vt:lpstr> Potpore za zapošljavanje</vt:lpstr>
      <vt:lpstr> Potpore za zapošljavanje</vt:lpstr>
      <vt:lpstr> Potpore za samozapošljavanje</vt:lpstr>
      <vt:lpstr> Potpore za samozapošljavanje</vt:lpstr>
      <vt:lpstr>Potpore za usavršavanje</vt:lpstr>
      <vt:lpstr>  Potpore za usavršavanje</vt:lpstr>
      <vt:lpstr> Obrazovanje nezaposlenih</vt:lpstr>
      <vt:lpstr> Obrazovanje nezaposlenih</vt:lpstr>
      <vt:lpstr> Javni radovi</vt:lpstr>
      <vt:lpstr> Javni radovi</vt:lpstr>
      <vt:lpstr> Javni radovi</vt:lpstr>
      <vt:lpstr> Javni radovi</vt:lpstr>
      <vt:lpstr> Potpore za očuvanje radnih mjesta</vt:lpstr>
      <vt:lpstr> Potpore za očuvanje radnih mjesta</vt:lpstr>
      <vt:lpstr> Potpore za očuvanje radnih mjesta</vt:lpstr>
      <vt:lpstr> Kumulacija mjera </vt:lpstr>
      <vt:lpstr>PowerPoint Presentation</vt:lpstr>
    </vt:vector>
  </TitlesOfParts>
  <Company>X</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mblaskovic</dc:creator>
  <cp:lastModifiedBy>User</cp:lastModifiedBy>
  <cp:revision>740</cp:revision>
  <dcterms:created xsi:type="dcterms:W3CDTF">2010-10-01T06:43:48Z</dcterms:created>
  <dcterms:modified xsi:type="dcterms:W3CDTF">2013-11-04T15:18:25Z</dcterms:modified>
</cp:coreProperties>
</file>